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36"/>
  </p:notesMasterIdLst>
  <p:handoutMasterIdLst>
    <p:handoutMasterId r:id="rId37"/>
  </p:handoutMasterIdLst>
  <p:sldIdLst>
    <p:sldId id="265" r:id="rId4"/>
    <p:sldId id="299" r:id="rId5"/>
    <p:sldId id="266" r:id="rId6"/>
    <p:sldId id="287" r:id="rId7"/>
    <p:sldId id="302" r:id="rId8"/>
    <p:sldId id="292" r:id="rId9"/>
    <p:sldId id="301" r:id="rId10"/>
    <p:sldId id="284" r:id="rId11"/>
    <p:sldId id="289" r:id="rId12"/>
    <p:sldId id="321" r:id="rId13"/>
    <p:sldId id="286" r:id="rId14"/>
    <p:sldId id="304" r:id="rId15"/>
    <p:sldId id="319" r:id="rId16"/>
    <p:sldId id="322" r:id="rId17"/>
    <p:sldId id="310" r:id="rId18"/>
    <p:sldId id="320" r:id="rId19"/>
    <p:sldId id="313" r:id="rId20"/>
    <p:sldId id="308" r:id="rId21"/>
    <p:sldId id="309" r:id="rId22"/>
    <p:sldId id="311" r:id="rId23"/>
    <p:sldId id="312" r:id="rId24"/>
    <p:sldId id="323" r:id="rId25"/>
    <p:sldId id="291" r:id="rId26"/>
    <p:sldId id="306" r:id="rId27"/>
    <p:sldId id="294" r:id="rId28"/>
    <p:sldId id="305" r:id="rId29"/>
    <p:sldId id="293" r:id="rId30"/>
    <p:sldId id="298" r:id="rId31"/>
    <p:sldId id="316" r:id="rId32"/>
    <p:sldId id="314" r:id="rId33"/>
    <p:sldId id="315" r:id="rId34"/>
    <p:sldId id="3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7" d="100"/>
          <a:sy n="187" d="100"/>
        </p:scale>
        <p:origin x="-194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7927C0-0A1C-4EC8-9717-4CEADE5F4D0E}" type="datetimeFigureOut">
              <a:rPr lang="en-US" smtClean="0"/>
              <a:t>4/30/18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D883F1-6252-4484-965D-05B3BCD5883B}" type="slidenum">
              <a:rPr lang="en-US" smtClean="0"/>
              <a:t>‹#›</a:t>
            </a:fld>
            <a:endParaRPr lang="en-US"/>
          </a:p>
        </p:txBody>
      </p:sp>
    </p:spTree>
    <p:extLst>
      <p:ext uri="{BB962C8B-B14F-4D97-AF65-F5344CB8AC3E}">
        <p14:creationId xmlns:p14="http://schemas.microsoft.com/office/powerpoint/2010/main" val="382733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CD8CCE-2C63-476E-B2B0-FD3D869D2AD9}" type="datetimeFigureOut">
              <a:rPr lang="en-US" smtClean="0"/>
              <a:t>4/30/18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F4C77-6538-434D-8B0A-0C276F6A1F45}" type="slidenum">
              <a:rPr lang="en-US" smtClean="0"/>
              <a:t>‹#›</a:t>
            </a:fld>
            <a:endParaRPr lang="en-US" dirty="0"/>
          </a:p>
        </p:txBody>
      </p:sp>
    </p:spTree>
    <p:extLst>
      <p:ext uri="{BB962C8B-B14F-4D97-AF65-F5344CB8AC3E}">
        <p14:creationId xmlns:p14="http://schemas.microsoft.com/office/powerpoint/2010/main" val="385199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6421" y="4344025"/>
            <a:ext cx="5485158" cy="4114488"/>
          </a:xfrm>
          <a:prstGeom prst="rect">
            <a:avLst/>
          </a:prstGeom>
        </p:spPr>
        <p:txBody>
          <a:bodyPr/>
          <a:lstStyle/>
          <a:p>
            <a:endParaRPr lang="en-US" dirty="0"/>
          </a:p>
        </p:txBody>
      </p:sp>
    </p:spTree>
    <p:extLst>
      <p:ext uri="{BB962C8B-B14F-4D97-AF65-F5344CB8AC3E}">
        <p14:creationId xmlns:p14="http://schemas.microsoft.com/office/powerpoint/2010/main" val="775119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p:txBody>
      </p:sp>
      <p:sp>
        <p:nvSpPr>
          <p:cNvPr id="24580" name="Slide Number Placeholder 3"/>
          <p:cNvSpPr>
            <a:spLocks noGrp="1"/>
          </p:cNvSpPr>
          <p:nvPr>
            <p:ph type="sldNum" sz="quarter" idx="5"/>
          </p:nvPr>
        </p:nvSpPr>
        <p:spPr>
          <a:noFill/>
        </p:spPr>
        <p:txBody>
          <a:bodyPr/>
          <a:lstStyle/>
          <a:p>
            <a:fld id="{87811B32-309E-47E1-97BE-DBB1513A549B}" type="slidenum">
              <a:rPr lang="en-US" smtClean="0"/>
              <a:pPr/>
              <a:t>25</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p:txBody>
      </p:sp>
      <p:sp>
        <p:nvSpPr>
          <p:cNvPr id="24580" name="Slide Number Placeholder 3"/>
          <p:cNvSpPr>
            <a:spLocks noGrp="1"/>
          </p:cNvSpPr>
          <p:nvPr>
            <p:ph type="sldNum" sz="quarter" idx="5"/>
          </p:nvPr>
        </p:nvSpPr>
        <p:spPr>
          <a:noFill/>
        </p:spPr>
        <p:txBody>
          <a:bodyPr/>
          <a:lstStyle/>
          <a:p>
            <a:fld id="{87811B32-309E-47E1-97BE-DBB1513A549B}" type="slidenum">
              <a:rPr lang="en-US" smtClean="0"/>
              <a:pPr/>
              <a:t>27</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a:prstGeom prst="rect">
            <a:avLst/>
          </a:prstGeom>
        </p:spPr>
      </p:sp>
      <p:sp>
        <p:nvSpPr>
          <p:cNvPr id="3" name="Notes Placeholder 2"/>
          <p:cNvSpPr>
            <a:spLocks noGrp="1"/>
          </p:cNvSpPr>
          <p:nvPr>
            <p:ph type="body" idx="1"/>
          </p:nvPr>
        </p:nvSpPr>
        <p:spPr>
          <a:xfrm>
            <a:off x="686099" y="4343704"/>
            <a:ext cx="5485804" cy="4113892"/>
          </a:xfrm>
          <a:prstGeom prst="rect">
            <a:avLst/>
          </a:prstGeom>
        </p:spPr>
        <p:txBody>
          <a:bodyPr lIns="86491" tIns="43246" rIns="86491" bIns="43246"/>
          <a:lstStyle/>
          <a:p>
            <a:endParaRPr lang="en-US" dirty="0"/>
          </a:p>
        </p:txBody>
      </p:sp>
      <p:sp>
        <p:nvSpPr>
          <p:cNvPr id="4" name="Slide Number Placeholder 3"/>
          <p:cNvSpPr>
            <a:spLocks noGrp="1"/>
          </p:cNvSpPr>
          <p:nvPr>
            <p:ph type="sldNum" sz="quarter" idx="10"/>
          </p:nvPr>
        </p:nvSpPr>
        <p:spPr>
          <a:xfrm>
            <a:off x="3884414" y="8685895"/>
            <a:ext cx="2972098" cy="456595"/>
          </a:xfrm>
          <a:prstGeom prst="rect">
            <a:avLst/>
          </a:prstGeom>
        </p:spPr>
        <p:txBody>
          <a:bodyPr lIns="86491" tIns="43246" rIns="86491" bIns="43246"/>
          <a:lstStyle/>
          <a:p>
            <a:pPr>
              <a:defRPr/>
            </a:pPr>
            <a:fld id="{81BC8F24-FDEB-471A-9C48-DEEB5CD6A887}"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58180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a:prstGeom prst="rect">
            <a:avLst/>
          </a:prstGeom>
        </p:spPr>
      </p:sp>
      <p:sp>
        <p:nvSpPr>
          <p:cNvPr id="3" name="Notes Placeholder 2"/>
          <p:cNvSpPr>
            <a:spLocks noGrp="1"/>
          </p:cNvSpPr>
          <p:nvPr>
            <p:ph type="body" idx="1"/>
          </p:nvPr>
        </p:nvSpPr>
        <p:spPr>
          <a:xfrm>
            <a:off x="686099" y="4343704"/>
            <a:ext cx="5485804" cy="4113892"/>
          </a:xfrm>
          <a:prstGeom prst="rect">
            <a:avLst/>
          </a:prstGeom>
        </p:spPr>
        <p:txBody>
          <a:bodyPr lIns="86491" tIns="43246" rIns="86491" bIns="43246"/>
          <a:lstStyle/>
          <a:p>
            <a:pPr eaLnBrk="1" hangingPunct="1">
              <a:spcBef>
                <a:spcPct val="0"/>
              </a:spcBef>
            </a:pPr>
            <a:endParaRPr lang="en-US" altLang="en-US" dirty="0"/>
          </a:p>
        </p:txBody>
      </p:sp>
      <p:sp>
        <p:nvSpPr>
          <p:cNvPr id="4" name="Slide Number Placeholder 3"/>
          <p:cNvSpPr>
            <a:spLocks noGrp="1"/>
          </p:cNvSpPr>
          <p:nvPr>
            <p:ph type="sldNum" sz="quarter" idx="10"/>
          </p:nvPr>
        </p:nvSpPr>
        <p:spPr>
          <a:xfrm>
            <a:off x="3884414" y="8685895"/>
            <a:ext cx="2972098" cy="456595"/>
          </a:xfrm>
          <a:prstGeom prst="rect">
            <a:avLst/>
          </a:prstGeom>
        </p:spPr>
        <p:txBody>
          <a:bodyPr lIns="86491" tIns="43246" rIns="86491" bIns="43246"/>
          <a:lstStyle/>
          <a:p>
            <a:pPr>
              <a:defRPr/>
            </a:pPr>
            <a:fld id="{81BC8F24-FDEB-471A-9C48-DEEB5CD6A887}"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581804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4513"/>
          </a:xfrm>
          <a:prstGeom prst="rect">
            <a:avLst/>
          </a:prstGeom>
          <a:noFill/>
          <a:ln w="12700">
            <a:solidFill>
              <a:prstClr val="black"/>
            </a:solidFill>
          </a:ln>
        </p:spPr>
      </p:sp>
      <p:sp>
        <p:nvSpPr>
          <p:cNvPr id="3" name="Notes Placeholder 2"/>
          <p:cNvSpPr>
            <a:spLocks noGrp="1"/>
          </p:cNvSpPr>
          <p:nvPr>
            <p:ph type="body" idx="1"/>
          </p:nvPr>
        </p:nvSpPr>
        <p:spPr>
          <a:xfrm>
            <a:off x="686421" y="4400238"/>
            <a:ext cx="5485158" cy="3600762"/>
          </a:xfrm>
          <a:prstGeom prst="rect">
            <a:avLst/>
          </a:prstGeom>
        </p:spPr>
        <p:txBody>
          <a:bodyPr/>
          <a:lstStyle/>
          <a:p>
            <a:endParaRPr lang="en-US" dirty="0"/>
          </a:p>
        </p:txBody>
      </p:sp>
    </p:spTree>
    <p:extLst>
      <p:ext uri="{BB962C8B-B14F-4D97-AF65-F5344CB8AC3E}">
        <p14:creationId xmlns:p14="http://schemas.microsoft.com/office/powerpoint/2010/main" val="354494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p:txBody>
      </p:sp>
      <p:sp>
        <p:nvSpPr>
          <p:cNvPr id="24580" name="Slide Number Placeholder 3"/>
          <p:cNvSpPr>
            <a:spLocks noGrp="1"/>
          </p:cNvSpPr>
          <p:nvPr>
            <p:ph type="sldNum" sz="quarter" idx="5"/>
          </p:nvPr>
        </p:nvSpPr>
        <p:spPr>
          <a:noFill/>
        </p:spPr>
        <p:txBody>
          <a:bodyPr/>
          <a:lstStyle/>
          <a:p>
            <a:fld id="{87811B32-309E-47E1-97BE-DBB1513A549B}" type="slidenum">
              <a:rPr lang="en-US" smtClean="0"/>
              <a:pPr/>
              <a:t>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4213"/>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422" y="4344108"/>
            <a:ext cx="5485158" cy="4114643"/>
          </a:xfrm>
          <a:prstGeom prst="rect">
            <a:avLst/>
          </a:prstGeom>
        </p:spPr>
        <p:txBody>
          <a:bodyPr/>
          <a:lstStyle/>
          <a:p>
            <a:endParaRPr lang="en-US" dirty="0"/>
          </a:p>
        </p:txBody>
      </p:sp>
    </p:spTree>
    <p:extLst>
      <p:ext uri="{BB962C8B-B14F-4D97-AF65-F5344CB8AC3E}">
        <p14:creationId xmlns:p14="http://schemas.microsoft.com/office/powerpoint/2010/main" val="388595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4213"/>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422" y="4344108"/>
            <a:ext cx="5485158" cy="4114643"/>
          </a:xfrm>
          <a:prstGeom prst="rect">
            <a:avLst/>
          </a:prstGeom>
        </p:spPr>
        <p:txBody>
          <a:bodyPr/>
          <a:lstStyle/>
          <a:p>
            <a:endParaRPr lang="en-US" dirty="0"/>
          </a:p>
        </p:txBody>
      </p:sp>
    </p:spTree>
    <p:extLst>
      <p:ext uri="{BB962C8B-B14F-4D97-AF65-F5344CB8AC3E}">
        <p14:creationId xmlns:p14="http://schemas.microsoft.com/office/powerpoint/2010/main" val="388595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4213"/>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422" y="4344108"/>
            <a:ext cx="5485158" cy="4114643"/>
          </a:xfrm>
          <a:prstGeom prst="rect">
            <a:avLst/>
          </a:prstGeom>
        </p:spPr>
        <p:txBody>
          <a:bodyPr/>
          <a:lstStyle/>
          <a:p>
            <a:endParaRPr lang="en-US" dirty="0"/>
          </a:p>
        </p:txBody>
      </p:sp>
    </p:spTree>
    <p:extLst>
      <p:ext uri="{BB962C8B-B14F-4D97-AF65-F5344CB8AC3E}">
        <p14:creationId xmlns:p14="http://schemas.microsoft.com/office/powerpoint/2010/main" val="260316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8673B-088E-4CDB-ABB4-61BB9295FD64}" type="slidenum">
              <a:rPr lang="en-US" smtClean="0"/>
              <a:pPr>
                <a:defRPr/>
              </a:pPr>
              <a:t>19</a:t>
            </a:fld>
            <a:endParaRPr lang="en-US" dirty="0"/>
          </a:p>
        </p:txBody>
      </p:sp>
    </p:spTree>
    <p:extLst>
      <p:ext uri="{BB962C8B-B14F-4D97-AF65-F5344CB8AC3E}">
        <p14:creationId xmlns:p14="http://schemas.microsoft.com/office/powerpoint/2010/main" val="75727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p:txBody>
      </p:sp>
      <p:sp>
        <p:nvSpPr>
          <p:cNvPr id="24580" name="Slide Number Placeholder 3"/>
          <p:cNvSpPr>
            <a:spLocks noGrp="1"/>
          </p:cNvSpPr>
          <p:nvPr>
            <p:ph type="sldNum" sz="quarter" idx="5"/>
          </p:nvPr>
        </p:nvSpPr>
        <p:spPr>
          <a:noFill/>
        </p:spPr>
        <p:txBody>
          <a:bodyPr/>
          <a:lstStyle/>
          <a:p>
            <a:fld id="{87811B32-309E-47E1-97BE-DBB1513A549B}" type="slidenum">
              <a:rPr lang="en-US" smtClean="0"/>
              <a:pPr/>
              <a:t>20</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p:txBody>
      </p:sp>
      <p:sp>
        <p:nvSpPr>
          <p:cNvPr id="24580" name="Slide Number Placeholder 3"/>
          <p:cNvSpPr>
            <a:spLocks noGrp="1"/>
          </p:cNvSpPr>
          <p:nvPr>
            <p:ph type="sldNum" sz="quarter" idx="5"/>
          </p:nvPr>
        </p:nvSpPr>
        <p:spPr>
          <a:noFill/>
        </p:spPr>
        <p:txBody>
          <a:bodyPr/>
          <a:lstStyle/>
          <a:p>
            <a:fld id="{87811B32-309E-47E1-97BE-DBB1513A549B}" type="slidenum">
              <a:rPr lang="en-US" smtClean="0"/>
              <a:pPr/>
              <a:t>21</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p:txBody>
      </p:sp>
      <p:sp>
        <p:nvSpPr>
          <p:cNvPr id="24580" name="Slide Number Placeholder 3"/>
          <p:cNvSpPr>
            <a:spLocks noGrp="1"/>
          </p:cNvSpPr>
          <p:nvPr>
            <p:ph type="sldNum" sz="quarter" idx="5"/>
          </p:nvPr>
        </p:nvSpPr>
        <p:spPr>
          <a:noFill/>
        </p:spPr>
        <p:txBody>
          <a:bodyPr/>
          <a:lstStyle/>
          <a:p>
            <a:fld id="{87811B32-309E-47E1-97BE-DBB1513A549B}" type="slidenum">
              <a:rPr lang="en-US" smtClean="0"/>
              <a:pPr/>
              <a:t>22</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39325770-D677-4902-B6BF-5CC86D457CD7}" type="slidenum">
              <a:rPr lang="en-US"/>
              <a:pPr>
                <a:defRPr/>
              </a:pPr>
              <a:t>‹#›</a:t>
            </a:fld>
            <a:endParaRPr lang="en-US" dirty="0"/>
          </a:p>
        </p:txBody>
      </p:sp>
    </p:spTree>
    <p:extLst>
      <p:ext uri="{BB962C8B-B14F-4D97-AF65-F5344CB8AC3E}">
        <p14:creationId xmlns:p14="http://schemas.microsoft.com/office/powerpoint/2010/main" val="330026082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F1C4249C-C9F8-4633-BFFA-6EB6637FEB29}" type="slidenum">
              <a:rPr lang="en-US"/>
              <a:pPr>
                <a:defRPr/>
              </a:pPr>
              <a:t>‹#›</a:t>
            </a:fld>
            <a:endParaRPr lang="en-US" dirty="0"/>
          </a:p>
        </p:txBody>
      </p:sp>
    </p:spTree>
    <p:extLst>
      <p:ext uri="{BB962C8B-B14F-4D97-AF65-F5344CB8AC3E}">
        <p14:creationId xmlns:p14="http://schemas.microsoft.com/office/powerpoint/2010/main" val="6107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EB907F68-A3D4-44E3-849E-81BC1ECB542F}" type="slidenum">
              <a:rPr lang="en-US"/>
              <a:pPr>
                <a:defRPr/>
              </a:pPr>
              <a:t>‹#›</a:t>
            </a:fld>
            <a:endParaRPr lang="en-US" dirty="0"/>
          </a:p>
        </p:txBody>
      </p:sp>
    </p:spTree>
    <p:extLst>
      <p:ext uri="{BB962C8B-B14F-4D97-AF65-F5344CB8AC3E}">
        <p14:creationId xmlns:p14="http://schemas.microsoft.com/office/powerpoint/2010/main" val="350077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F5DD649F-8C72-4F6A-988A-ACAC320D2F67}" type="slidenum">
              <a:rPr lang="en-US"/>
              <a:pPr>
                <a:defRPr/>
              </a:pPr>
              <a:t>‹#›</a:t>
            </a:fld>
            <a:endParaRPr lang="en-US" dirty="0"/>
          </a:p>
        </p:txBody>
      </p:sp>
    </p:spTree>
    <p:extLst>
      <p:ext uri="{BB962C8B-B14F-4D97-AF65-F5344CB8AC3E}">
        <p14:creationId xmlns:p14="http://schemas.microsoft.com/office/powerpoint/2010/main" val="209753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20DA664E-ADEA-4C42-9D7F-E3DB31D3A0CC}" type="slidenum">
              <a:rPr lang="en-US"/>
              <a:pPr>
                <a:defRPr/>
              </a:pPr>
              <a:t>‹#›</a:t>
            </a:fld>
            <a:endParaRPr lang="en-US" dirty="0"/>
          </a:p>
        </p:txBody>
      </p:sp>
    </p:spTree>
    <p:extLst>
      <p:ext uri="{BB962C8B-B14F-4D97-AF65-F5344CB8AC3E}">
        <p14:creationId xmlns:p14="http://schemas.microsoft.com/office/powerpoint/2010/main" val="1132308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Tree>
    <p:extLst>
      <p:ext uri="{BB962C8B-B14F-4D97-AF65-F5344CB8AC3E}">
        <p14:creationId xmlns:p14="http://schemas.microsoft.com/office/powerpoint/2010/main" val="14331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39325770-D677-4902-B6BF-5CC86D457CD7}" type="slidenum">
              <a:rPr lang="en-US"/>
              <a:pPr>
                <a:defRPr/>
              </a:pPr>
              <a:t>‹#›</a:t>
            </a:fld>
            <a:endParaRPr lang="en-US" dirty="0"/>
          </a:p>
        </p:txBody>
      </p:sp>
    </p:spTree>
    <p:extLst>
      <p:ext uri="{BB962C8B-B14F-4D97-AF65-F5344CB8AC3E}">
        <p14:creationId xmlns:p14="http://schemas.microsoft.com/office/powerpoint/2010/main" val="1979482560"/>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Tree>
    <p:extLst>
      <p:ext uri="{BB962C8B-B14F-4D97-AF65-F5344CB8AC3E}">
        <p14:creationId xmlns:p14="http://schemas.microsoft.com/office/powerpoint/2010/main" val="61323396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A9E094-A230-4673-B8D6-32647B122B47}" type="slidenum">
              <a:rPr lang="en-US" smtClean="0"/>
              <a:pPr>
                <a:defRPr/>
              </a:pPr>
              <a:t>‹#›</a:t>
            </a:fld>
            <a:endParaRPr lang="en-US" dirty="0"/>
          </a:p>
        </p:txBody>
      </p:sp>
    </p:spTree>
    <p:extLst>
      <p:ext uri="{BB962C8B-B14F-4D97-AF65-F5344CB8AC3E}">
        <p14:creationId xmlns:p14="http://schemas.microsoft.com/office/powerpoint/2010/main" val="3599848171"/>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A9E094-A230-4673-B8D6-32647B122B47}" type="slidenum">
              <a:rPr lang="en-US" smtClean="0"/>
              <a:pPr>
                <a:defRPr/>
              </a:pPr>
              <a:t>‹#›</a:t>
            </a:fld>
            <a:endParaRPr lang="en-US" dirty="0"/>
          </a:p>
        </p:txBody>
      </p:sp>
    </p:spTree>
    <p:extLst>
      <p:ext uri="{BB962C8B-B14F-4D97-AF65-F5344CB8AC3E}">
        <p14:creationId xmlns:p14="http://schemas.microsoft.com/office/powerpoint/2010/main" val="3780084009"/>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AE43B443-5560-4BB1-91DB-DFCBCDCB8B68}" type="slidenum">
              <a:rPr lang="en-US"/>
              <a:pPr>
                <a:defRPr/>
              </a:pPr>
              <a:t>‹#›</a:t>
            </a:fld>
            <a:endParaRPr lang="en-US" dirty="0"/>
          </a:p>
        </p:txBody>
      </p:sp>
    </p:spTree>
    <p:extLst>
      <p:ext uri="{BB962C8B-B14F-4D97-AF65-F5344CB8AC3E}">
        <p14:creationId xmlns:p14="http://schemas.microsoft.com/office/powerpoint/2010/main" val="169536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Tree>
    <p:extLst>
      <p:ext uri="{BB962C8B-B14F-4D97-AF65-F5344CB8AC3E}">
        <p14:creationId xmlns:p14="http://schemas.microsoft.com/office/powerpoint/2010/main" val="138732433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DAA1E815-A129-40C3-8CFC-478A373E58F3}" type="slidenum">
              <a:rPr lang="en-US"/>
              <a:pPr>
                <a:defRPr/>
              </a:pPr>
              <a:t>‹#›</a:t>
            </a:fld>
            <a:endParaRPr lang="en-US" dirty="0"/>
          </a:p>
        </p:txBody>
      </p:sp>
    </p:spTree>
    <p:extLst>
      <p:ext uri="{BB962C8B-B14F-4D97-AF65-F5344CB8AC3E}">
        <p14:creationId xmlns:p14="http://schemas.microsoft.com/office/powerpoint/2010/main" val="49927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a:cs typeface="Arial" charset="0"/>
              </a:defRPr>
            </a:lvl1pPr>
          </a:lstStyle>
          <a:p>
            <a:pPr>
              <a:defRPr/>
            </a:pPr>
            <a:fld id="{4A586220-AA6A-4681-9835-56675442DCEB}" type="slidenum">
              <a:rPr lang="en-US"/>
              <a:pPr>
                <a:defRPr/>
              </a:pPr>
              <a:t>‹#›</a:t>
            </a:fld>
            <a:endParaRPr lang="en-US" dirty="0"/>
          </a:p>
        </p:txBody>
      </p:sp>
    </p:spTree>
    <p:extLst>
      <p:ext uri="{BB962C8B-B14F-4D97-AF65-F5344CB8AC3E}">
        <p14:creationId xmlns:p14="http://schemas.microsoft.com/office/powerpoint/2010/main" val="62395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a:cs typeface="Arial" charset="0"/>
              </a:defRPr>
            </a:lvl1pPr>
          </a:lstStyle>
          <a:p>
            <a:pPr>
              <a:defRPr/>
            </a:pPr>
            <a:fld id="{34C96214-D624-4358-9115-73C98A519E32}" type="slidenum">
              <a:rPr lang="en-US"/>
              <a:pPr>
                <a:defRPr/>
              </a:pPr>
              <a:t>‹#›</a:t>
            </a:fld>
            <a:endParaRPr lang="en-US" dirty="0"/>
          </a:p>
        </p:txBody>
      </p:sp>
    </p:spTree>
    <p:extLst>
      <p:ext uri="{BB962C8B-B14F-4D97-AF65-F5344CB8AC3E}">
        <p14:creationId xmlns:p14="http://schemas.microsoft.com/office/powerpoint/2010/main" val="119189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a:cs typeface="Arial" charset="0"/>
              </a:defRPr>
            </a:lvl1pPr>
          </a:lstStyle>
          <a:p>
            <a:pPr>
              <a:defRPr/>
            </a:pPr>
            <a:fld id="{525C1409-C92C-43C9-94FA-B36AD6EA0B70}" type="slidenum">
              <a:rPr lang="en-US"/>
              <a:pPr>
                <a:defRPr/>
              </a:pPr>
              <a:t>‹#›</a:t>
            </a:fld>
            <a:endParaRPr lang="en-US" dirty="0"/>
          </a:p>
        </p:txBody>
      </p:sp>
    </p:spTree>
    <p:extLst>
      <p:ext uri="{BB962C8B-B14F-4D97-AF65-F5344CB8AC3E}">
        <p14:creationId xmlns:p14="http://schemas.microsoft.com/office/powerpoint/2010/main" val="142938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F1C4249C-C9F8-4633-BFFA-6EB6637FEB29}" type="slidenum">
              <a:rPr lang="en-US"/>
              <a:pPr>
                <a:defRPr/>
              </a:pPr>
              <a:t>‹#›</a:t>
            </a:fld>
            <a:endParaRPr lang="en-US" dirty="0"/>
          </a:p>
        </p:txBody>
      </p:sp>
    </p:spTree>
    <p:extLst>
      <p:ext uri="{BB962C8B-B14F-4D97-AF65-F5344CB8AC3E}">
        <p14:creationId xmlns:p14="http://schemas.microsoft.com/office/powerpoint/2010/main" val="2438354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EB907F68-A3D4-44E3-849E-81BC1ECB542F}" type="slidenum">
              <a:rPr lang="en-US"/>
              <a:pPr>
                <a:defRPr/>
              </a:pPr>
              <a:t>‹#›</a:t>
            </a:fld>
            <a:endParaRPr lang="en-US" dirty="0"/>
          </a:p>
        </p:txBody>
      </p:sp>
    </p:spTree>
    <p:extLst>
      <p:ext uri="{BB962C8B-B14F-4D97-AF65-F5344CB8AC3E}">
        <p14:creationId xmlns:p14="http://schemas.microsoft.com/office/powerpoint/2010/main" val="4087347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F5DD649F-8C72-4F6A-988A-ACAC320D2F67}" type="slidenum">
              <a:rPr lang="en-US"/>
              <a:pPr>
                <a:defRPr/>
              </a:pPr>
              <a:t>‹#›</a:t>
            </a:fld>
            <a:endParaRPr lang="en-US" dirty="0"/>
          </a:p>
        </p:txBody>
      </p:sp>
    </p:spTree>
    <p:extLst>
      <p:ext uri="{BB962C8B-B14F-4D97-AF65-F5344CB8AC3E}">
        <p14:creationId xmlns:p14="http://schemas.microsoft.com/office/powerpoint/2010/main" val="2628370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20DA664E-ADEA-4C42-9D7F-E3DB31D3A0CC}" type="slidenum">
              <a:rPr lang="en-US"/>
              <a:pPr>
                <a:defRPr/>
              </a:pPr>
              <a:t>‹#›</a:t>
            </a:fld>
            <a:endParaRPr lang="en-US" dirty="0"/>
          </a:p>
        </p:txBody>
      </p:sp>
    </p:spTree>
    <p:extLst>
      <p:ext uri="{BB962C8B-B14F-4D97-AF65-F5344CB8AC3E}">
        <p14:creationId xmlns:p14="http://schemas.microsoft.com/office/powerpoint/2010/main" val="1562878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Tree>
    <p:extLst>
      <p:ext uri="{BB962C8B-B14F-4D97-AF65-F5344CB8AC3E}">
        <p14:creationId xmlns:p14="http://schemas.microsoft.com/office/powerpoint/2010/main" val="1610105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39325770-D677-4902-B6BF-5CC86D457CD7}" type="slidenum">
              <a:rPr lang="en-US"/>
              <a:pPr>
                <a:defRPr/>
              </a:pPr>
              <a:t>‹#›</a:t>
            </a:fld>
            <a:endParaRPr lang="en-US" dirty="0"/>
          </a:p>
        </p:txBody>
      </p:sp>
    </p:spTree>
    <p:extLst>
      <p:ext uri="{BB962C8B-B14F-4D97-AF65-F5344CB8AC3E}">
        <p14:creationId xmlns:p14="http://schemas.microsoft.com/office/powerpoint/2010/main" val="42618261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A9E094-A230-4673-B8D6-32647B122B47}" type="slidenum">
              <a:rPr lang="en-US" smtClean="0"/>
              <a:pPr>
                <a:defRPr/>
              </a:pPr>
              <a:t>‹#›</a:t>
            </a:fld>
            <a:endParaRPr lang="en-US" dirty="0"/>
          </a:p>
        </p:txBody>
      </p:sp>
    </p:spTree>
    <p:extLst>
      <p:ext uri="{BB962C8B-B14F-4D97-AF65-F5344CB8AC3E}">
        <p14:creationId xmlns:p14="http://schemas.microsoft.com/office/powerpoint/2010/main" val="404075039"/>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Tree>
    <p:extLst>
      <p:ext uri="{BB962C8B-B14F-4D97-AF65-F5344CB8AC3E}">
        <p14:creationId xmlns:p14="http://schemas.microsoft.com/office/powerpoint/2010/main" val="345318203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A9E094-A230-4673-B8D6-32647B122B47}" type="slidenum">
              <a:rPr lang="en-US" smtClean="0"/>
              <a:pPr>
                <a:defRPr/>
              </a:pPr>
              <a:t>‹#›</a:t>
            </a:fld>
            <a:endParaRPr lang="en-US" dirty="0"/>
          </a:p>
        </p:txBody>
      </p:sp>
    </p:spTree>
    <p:extLst>
      <p:ext uri="{BB962C8B-B14F-4D97-AF65-F5344CB8AC3E}">
        <p14:creationId xmlns:p14="http://schemas.microsoft.com/office/powerpoint/2010/main" val="190192575"/>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A9E094-A230-4673-B8D6-32647B122B47}" type="slidenum">
              <a:rPr lang="en-US" smtClean="0"/>
              <a:pPr>
                <a:defRPr/>
              </a:pPr>
              <a:t>‹#›</a:t>
            </a:fld>
            <a:endParaRPr lang="en-US" dirty="0"/>
          </a:p>
        </p:txBody>
      </p:sp>
    </p:spTree>
    <p:extLst>
      <p:ext uri="{BB962C8B-B14F-4D97-AF65-F5344CB8AC3E}">
        <p14:creationId xmlns:p14="http://schemas.microsoft.com/office/powerpoint/2010/main" val="2295083743"/>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AE43B443-5560-4BB1-91DB-DFCBCDCB8B68}" type="slidenum">
              <a:rPr lang="en-US"/>
              <a:pPr>
                <a:defRPr/>
              </a:pPr>
              <a:t>‹#›</a:t>
            </a:fld>
            <a:endParaRPr lang="en-US" dirty="0"/>
          </a:p>
        </p:txBody>
      </p:sp>
    </p:spTree>
    <p:extLst>
      <p:ext uri="{BB962C8B-B14F-4D97-AF65-F5344CB8AC3E}">
        <p14:creationId xmlns:p14="http://schemas.microsoft.com/office/powerpoint/2010/main" val="1250514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DAA1E815-A129-40C3-8CFC-478A373E58F3}" type="slidenum">
              <a:rPr lang="en-US"/>
              <a:pPr>
                <a:defRPr/>
              </a:pPr>
              <a:t>‹#›</a:t>
            </a:fld>
            <a:endParaRPr lang="en-US" dirty="0"/>
          </a:p>
        </p:txBody>
      </p:sp>
    </p:spTree>
    <p:extLst>
      <p:ext uri="{BB962C8B-B14F-4D97-AF65-F5344CB8AC3E}">
        <p14:creationId xmlns:p14="http://schemas.microsoft.com/office/powerpoint/2010/main" val="1511494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a:cs typeface="Arial" charset="0"/>
              </a:defRPr>
            </a:lvl1pPr>
          </a:lstStyle>
          <a:p>
            <a:pPr>
              <a:defRPr/>
            </a:pPr>
            <a:fld id="{4A586220-AA6A-4681-9835-56675442DCEB}" type="slidenum">
              <a:rPr lang="en-US"/>
              <a:pPr>
                <a:defRPr/>
              </a:pPr>
              <a:t>‹#›</a:t>
            </a:fld>
            <a:endParaRPr lang="en-US" dirty="0"/>
          </a:p>
        </p:txBody>
      </p:sp>
    </p:spTree>
    <p:extLst>
      <p:ext uri="{BB962C8B-B14F-4D97-AF65-F5344CB8AC3E}">
        <p14:creationId xmlns:p14="http://schemas.microsoft.com/office/powerpoint/2010/main" val="1066406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a:cs typeface="Arial" charset="0"/>
              </a:defRPr>
            </a:lvl1pPr>
          </a:lstStyle>
          <a:p>
            <a:pPr>
              <a:defRPr/>
            </a:pPr>
            <a:fld id="{34C96214-D624-4358-9115-73C98A519E32}" type="slidenum">
              <a:rPr lang="en-US"/>
              <a:pPr>
                <a:defRPr/>
              </a:pPr>
              <a:t>‹#›</a:t>
            </a:fld>
            <a:endParaRPr lang="en-US" dirty="0"/>
          </a:p>
        </p:txBody>
      </p:sp>
    </p:spTree>
    <p:extLst>
      <p:ext uri="{BB962C8B-B14F-4D97-AF65-F5344CB8AC3E}">
        <p14:creationId xmlns:p14="http://schemas.microsoft.com/office/powerpoint/2010/main" val="3543843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a:cs typeface="Arial" charset="0"/>
              </a:defRPr>
            </a:lvl1pPr>
          </a:lstStyle>
          <a:p>
            <a:pPr>
              <a:defRPr/>
            </a:pPr>
            <a:fld id="{525C1409-C92C-43C9-94FA-B36AD6EA0B70}" type="slidenum">
              <a:rPr lang="en-US"/>
              <a:pPr>
                <a:defRPr/>
              </a:pPr>
              <a:t>‹#›</a:t>
            </a:fld>
            <a:endParaRPr lang="en-US" dirty="0"/>
          </a:p>
        </p:txBody>
      </p:sp>
    </p:spTree>
    <p:extLst>
      <p:ext uri="{BB962C8B-B14F-4D97-AF65-F5344CB8AC3E}">
        <p14:creationId xmlns:p14="http://schemas.microsoft.com/office/powerpoint/2010/main" val="1668830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F1C4249C-C9F8-4633-BFFA-6EB6637FEB29}" type="slidenum">
              <a:rPr lang="en-US"/>
              <a:pPr>
                <a:defRPr/>
              </a:pPr>
              <a:t>‹#›</a:t>
            </a:fld>
            <a:endParaRPr lang="en-US" dirty="0"/>
          </a:p>
        </p:txBody>
      </p:sp>
    </p:spTree>
    <p:extLst>
      <p:ext uri="{BB962C8B-B14F-4D97-AF65-F5344CB8AC3E}">
        <p14:creationId xmlns:p14="http://schemas.microsoft.com/office/powerpoint/2010/main" val="279269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EB907F68-A3D4-44E3-849E-81BC1ECB542F}" type="slidenum">
              <a:rPr lang="en-US"/>
              <a:pPr>
                <a:defRPr/>
              </a:pPr>
              <a:t>‹#›</a:t>
            </a:fld>
            <a:endParaRPr lang="en-US" dirty="0"/>
          </a:p>
        </p:txBody>
      </p:sp>
    </p:spTree>
    <p:extLst>
      <p:ext uri="{BB962C8B-B14F-4D97-AF65-F5344CB8AC3E}">
        <p14:creationId xmlns:p14="http://schemas.microsoft.com/office/powerpoint/2010/main" val="3721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A9E094-A230-4673-B8D6-32647B122B47}" type="slidenum">
              <a:rPr lang="en-US" smtClean="0"/>
              <a:pPr>
                <a:defRPr/>
              </a:pPr>
              <a:t>‹#›</a:t>
            </a:fld>
            <a:endParaRPr lang="en-US" dirty="0"/>
          </a:p>
        </p:txBody>
      </p:sp>
    </p:spTree>
    <p:extLst>
      <p:ext uri="{BB962C8B-B14F-4D97-AF65-F5344CB8AC3E}">
        <p14:creationId xmlns:p14="http://schemas.microsoft.com/office/powerpoint/2010/main" val="4184877759"/>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F5DD649F-8C72-4F6A-988A-ACAC320D2F67}" type="slidenum">
              <a:rPr lang="en-US"/>
              <a:pPr>
                <a:defRPr/>
              </a:pPr>
              <a:t>‹#›</a:t>
            </a:fld>
            <a:endParaRPr lang="en-US" dirty="0"/>
          </a:p>
        </p:txBody>
      </p:sp>
    </p:spTree>
    <p:extLst>
      <p:ext uri="{BB962C8B-B14F-4D97-AF65-F5344CB8AC3E}">
        <p14:creationId xmlns:p14="http://schemas.microsoft.com/office/powerpoint/2010/main" val="916186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20DA664E-ADEA-4C42-9D7F-E3DB31D3A0CC}" type="slidenum">
              <a:rPr lang="en-US"/>
              <a:pPr>
                <a:defRPr/>
              </a:pPr>
              <a:t>‹#›</a:t>
            </a:fld>
            <a:endParaRPr lang="en-US" dirty="0"/>
          </a:p>
        </p:txBody>
      </p:sp>
    </p:spTree>
    <p:extLst>
      <p:ext uri="{BB962C8B-B14F-4D97-AF65-F5344CB8AC3E}">
        <p14:creationId xmlns:p14="http://schemas.microsoft.com/office/powerpoint/2010/main" val="1477576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Tree>
    <p:extLst>
      <p:ext uri="{BB962C8B-B14F-4D97-AF65-F5344CB8AC3E}">
        <p14:creationId xmlns:p14="http://schemas.microsoft.com/office/powerpoint/2010/main" val="3624340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0" name="Rectangle 6"/>
          <p:cNvSpPr txBox="1">
            <a:spLocks noChangeArrowheads="1"/>
          </p:cNvSpPr>
          <p:nvPr/>
        </p:nvSpPr>
        <p:spPr>
          <a:xfrm>
            <a:off x="0" y="6567488"/>
            <a:ext cx="9144000" cy="290512"/>
          </a:xfrm>
          <a:prstGeom prst="rect">
            <a:avLst/>
          </a:prstGeom>
          <a:solidFill>
            <a:srgbClr val="973E1C"/>
          </a:solidFill>
          <a:ln/>
        </p:spPr>
        <p:txBody>
          <a:bodyPr/>
          <a:lstStyle>
            <a:lvl1pPr marL="1187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100" dirty="0" smtClean="0">
                <a:solidFill>
                  <a:prstClr val="white"/>
                </a:solidFill>
              </a:rPr>
              <a:t>American Institute of CPAs</a:t>
            </a:r>
            <a:r>
              <a:rPr lang="en-US" sz="800" baseline="60000" dirty="0" smtClean="0">
                <a:solidFill>
                  <a:prstClr val="white"/>
                </a:solidFill>
              </a:rPr>
              <a:t>®</a:t>
            </a:r>
          </a:p>
        </p:txBody>
      </p:sp>
      <p:sp>
        <p:nvSpPr>
          <p:cNvPr id="14" name="Rectangle 13"/>
          <p:cNvSpPr/>
          <p:nvPr/>
        </p:nvSpPr>
        <p:spPr>
          <a:xfrm>
            <a:off x="0" y="-3175"/>
            <a:ext cx="9144000" cy="133350"/>
          </a:xfrm>
          <a:prstGeom prst="rect">
            <a:avLst/>
          </a:prstGeom>
          <a:solidFill>
            <a:srgbClr val="973E1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64" charset="-128"/>
              <a:cs typeface="ＭＳ Ｐゴシック" pitchFamily="-64" charset="-128"/>
            </a:endParaRPr>
          </a:p>
        </p:txBody>
      </p:sp>
      <p:pic>
        <p:nvPicPr>
          <p:cNvPr id="13" name="Picture 12" descr="AICPA Web_w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5" y="6604000"/>
            <a:ext cx="6604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smtClean="0"/>
              <a:t>Click to edit Master title style</a:t>
            </a:r>
            <a:endParaRPr lang="en-US" dirty="0"/>
          </a:p>
        </p:txBody>
      </p:sp>
      <p:sp>
        <p:nvSpPr>
          <p:cNvPr id="7" name="Content Placeholder 2"/>
          <p:cNvSpPr>
            <a:spLocks noGrp="1"/>
          </p:cNvSpPr>
          <p:nvPr>
            <p:ph idx="1"/>
          </p:nvPr>
        </p:nvSpPr>
        <p:spPr>
          <a:xfrm>
            <a:off x="508680" y="1500323"/>
            <a:ext cx="8178120" cy="4766661"/>
          </a:xfrm>
          <a:prstGeom prst="rect">
            <a:avLst/>
          </a:prstGeom>
        </p:spPr>
        <p:txBody>
          <a:bodyPr/>
          <a:lstStyle>
            <a:lvl1pPr marL="342900" indent="-342900">
              <a:buClr>
                <a:schemeClr val="accent2"/>
              </a:buClr>
              <a:buSzPct val="100000"/>
              <a:buFontTx/>
              <a:buBlip>
                <a:blip r:embed="rId3"/>
              </a:buBlip>
              <a:defRPr>
                <a:solidFill>
                  <a:srgbClr val="00509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3"/>
          <p:cNvSpPr>
            <a:spLocks noGrp="1"/>
          </p:cNvSpPr>
          <p:nvPr>
            <p:ph type="sldNum" sz="quarter" idx="10"/>
          </p:nvPr>
        </p:nvSpPr>
        <p:spPr>
          <a:xfrm>
            <a:off x="8506259" y="6519863"/>
            <a:ext cx="471685" cy="365125"/>
          </a:xfrm>
        </p:spPr>
        <p:txBody>
          <a:bodyPr/>
          <a:lstStyle/>
          <a:p>
            <a:fld id="{88A3E2CC-BA8F-834D-B8DA-579F14165F56}" type="slidenum">
              <a:rPr lang="en-US" smtClean="0"/>
              <a:pPr/>
              <a:t>‹#›</a:t>
            </a:fld>
            <a:endParaRPr lang="en-US" dirty="0"/>
          </a:p>
        </p:txBody>
      </p:sp>
      <p:sp>
        <p:nvSpPr>
          <p:cNvPr id="9" name="Rectangle 6"/>
          <p:cNvSpPr txBox="1">
            <a:spLocks noChangeArrowheads="1"/>
          </p:cNvSpPr>
          <p:nvPr/>
        </p:nvSpPr>
        <p:spPr>
          <a:xfrm>
            <a:off x="5324965" y="6567488"/>
            <a:ext cx="3181295" cy="290512"/>
          </a:xfrm>
          <a:prstGeom prst="rect">
            <a:avLst/>
          </a:prstGeom>
          <a:ln/>
        </p:spPr>
        <p:txBody>
          <a:bodyPr/>
          <a:lstStyle>
            <a:lvl1pPr>
              <a:defRPr sz="1100"/>
            </a:lvl1pPr>
          </a:lstStyle>
          <a:p>
            <a:pPr algn="r">
              <a:defRPr/>
            </a:pPr>
            <a:r>
              <a:rPr lang="en-US" dirty="0" smtClean="0">
                <a:solidFill>
                  <a:srgbClr val="FFFFFF"/>
                </a:solidFill>
                <a:latin typeface="Arial" charset="0"/>
                <a:ea typeface="ＭＳ Ｐゴシック" charset="0"/>
                <a:cs typeface="ＭＳ Ｐゴシック" charset="0"/>
              </a:rPr>
              <a:t>Governmental Audit Quality Center</a:t>
            </a:r>
            <a:endParaRPr lang="en-US" sz="800" baseline="30000" dirty="0">
              <a:solidFill>
                <a:srgbClr val="FFFFFF"/>
              </a:solidFill>
              <a:latin typeface="Arial"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0467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0" name="Rectangle 6"/>
          <p:cNvSpPr txBox="1">
            <a:spLocks noChangeArrowheads="1"/>
          </p:cNvSpPr>
          <p:nvPr/>
        </p:nvSpPr>
        <p:spPr>
          <a:xfrm>
            <a:off x="0" y="6567488"/>
            <a:ext cx="9144000" cy="290512"/>
          </a:xfrm>
          <a:prstGeom prst="rect">
            <a:avLst/>
          </a:prstGeom>
          <a:solidFill>
            <a:srgbClr val="973E1C"/>
          </a:solidFill>
          <a:ln/>
        </p:spPr>
        <p:txBody>
          <a:bodyPr/>
          <a:lstStyle>
            <a:lvl1pPr marL="1187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100" dirty="0" smtClean="0">
                <a:solidFill>
                  <a:prstClr val="white"/>
                </a:solidFill>
              </a:rPr>
              <a:t>American Institute of CPAs</a:t>
            </a:r>
            <a:r>
              <a:rPr lang="en-US" sz="800" baseline="60000" dirty="0" smtClean="0">
                <a:solidFill>
                  <a:prstClr val="white"/>
                </a:solidFill>
              </a:rPr>
              <a:t>®</a:t>
            </a:r>
          </a:p>
        </p:txBody>
      </p:sp>
      <p:sp>
        <p:nvSpPr>
          <p:cNvPr id="14" name="Rectangle 13"/>
          <p:cNvSpPr/>
          <p:nvPr/>
        </p:nvSpPr>
        <p:spPr>
          <a:xfrm>
            <a:off x="0" y="-3175"/>
            <a:ext cx="9144000" cy="133350"/>
          </a:xfrm>
          <a:prstGeom prst="rect">
            <a:avLst/>
          </a:prstGeom>
          <a:solidFill>
            <a:srgbClr val="973E1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64" charset="-128"/>
              <a:cs typeface="ＭＳ Ｐゴシック" pitchFamily="-64" charset="-128"/>
            </a:endParaRPr>
          </a:p>
        </p:txBody>
      </p:sp>
      <p:pic>
        <p:nvPicPr>
          <p:cNvPr id="13" name="Picture 12" descr="AICPA Web_w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5" y="6604000"/>
            <a:ext cx="6604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smtClean="0"/>
              <a:t>Click to edit Master title style</a:t>
            </a:r>
            <a:endParaRPr lang="en-US" dirty="0"/>
          </a:p>
        </p:txBody>
      </p:sp>
      <p:sp>
        <p:nvSpPr>
          <p:cNvPr id="7" name="Content Placeholder 2"/>
          <p:cNvSpPr>
            <a:spLocks noGrp="1"/>
          </p:cNvSpPr>
          <p:nvPr>
            <p:ph idx="1"/>
          </p:nvPr>
        </p:nvSpPr>
        <p:spPr>
          <a:xfrm>
            <a:off x="508680" y="1500323"/>
            <a:ext cx="8178120" cy="4766661"/>
          </a:xfrm>
          <a:prstGeom prst="rect">
            <a:avLst/>
          </a:prstGeom>
        </p:spPr>
        <p:txBody>
          <a:bodyPr/>
          <a:lstStyle>
            <a:lvl1pPr marL="342900" indent="-342900">
              <a:buClr>
                <a:schemeClr val="accent2"/>
              </a:buClr>
              <a:buSzPct val="100000"/>
              <a:buFontTx/>
              <a:buBlip>
                <a:blip r:embed="rId3"/>
              </a:buBlip>
              <a:defRPr>
                <a:solidFill>
                  <a:srgbClr val="00509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3"/>
          <p:cNvSpPr>
            <a:spLocks noGrp="1"/>
          </p:cNvSpPr>
          <p:nvPr>
            <p:ph type="sldNum" sz="quarter" idx="10"/>
          </p:nvPr>
        </p:nvSpPr>
        <p:spPr>
          <a:xfrm>
            <a:off x="8506259" y="6519863"/>
            <a:ext cx="471685" cy="365125"/>
          </a:xfrm>
        </p:spPr>
        <p:txBody>
          <a:bodyPr/>
          <a:lstStyle/>
          <a:p>
            <a:fld id="{88A3E2CC-BA8F-834D-B8DA-579F14165F56}" type="slidenum">
              <a:rPr lang="en-US" smtClean="0"/>
              <a:pPr/>
              <a:t>‹#›</a:t>
            </a:fld>
            <a:endParaRPr lang="en-US" dirty="0"/>
          </a:p>
        </p:txBody>
      </p:sp>
      <p:sp>
        <p:nvSpPr>
          <p:cNvPr id="9" name="Rectangle 6"/>
          <p:cNvSpPr txBox="1">
            <a:spLocks noChangeArrowheads="1"/>
          </p:cNvSpPr>
          <p:nvPr/>
        </p:nvSpPr>
        <p:spPr>
          <a:xfrm>
            <a:off x="5324965" y="6567488"/>
            <a:ext cx="3181295" cy="290512"/>
          </a:xfrm>
          <a:prstGeom prst="rect">
            <a:avLst/>
          </a:prstGeom>
          <a:ln/>
        </p:spPr>
        <p:txBody>
          <a:bodyPr/>
          <a:lstStyle>
            <a:lvl1pPr>
              <a:defRPr sz="1100"/>
            </a:lvl1pPr>
          </a:lstStyle>
          <a:p>
            <a:pPr algn="r">
              <a:defRPr/>
            </a:pPr>
            <a:r>
              <a:rPr lang="en-US" dirty="0" smtClean="0">
                <a:solidFill>
                  <a:srgbClr val="FFFFFF"/>
                </a:solidFill>
                <a:latin typeface="Arial" charset="0"/>
                <a:ea typeface="ＭＳ Ｐゴシック" charset="0"/>
                <a:cs typeface="ＭＳ Ｐゴシック" charset="0"/>
              </a:rPr>
              <a:t>Governmental Audit Quality Center</a:t>
            </a:r>
            <a:endParaRPr lang="en-US" sz="800" baseline="30000" dirty="0">
              <a:solidFill>
                <a:srgbClr val="FFFFFF"/>
              </a:solidFill>
              <a:latin typeface="Arial"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624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AE43B443-5560-4BB1-91DB-DFCBCDCB8B68}" type="slidenum">
              <a:rPr lang="en-US"/>
              <a:pPr>
                <a:defRPr/>
              </a:pPr>
              <a:t>‹#›</a:t>
            </a:fld>
            <a:endParaRPr lang="en-US" dirty="0"/>
          </a:p>
        </p:txBody>
      </p:sp>
    </p:spTree>
    <p:extLst>
      <p:ext uri="{BB962C8B-B14F-4D97-AF65-F5344CB8AC3E}">
        <p14:creationId xmlns:p14="http://schemas.microsoft.com/office/powerpoint/2010/main" val="211148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cs typeface="Arial" charset="0"/>
              </a:defRPr>
            </a:lvl1pPr>
          </a:lstStyle>
          <a:p>
            <a:pPr>
              <a:defRPr/>
            </a:pPr>
            <a:fld id="{DAA1E815-A129-40C3-8CFC-478A373E58F3}" type="slidenum">
              <a:rPr lang="en-US"/>
              <a:pPr>
                <a:defRPr/>
              </a:pPr>
              <a:t>‹#›</a:t>
            </a:fld>
            <a:endParaRPr lang="en-US" dirty="0"/>
          </a:p>
        </p:txBody>
      </p:sp>
    </p:spTree>
    <p:extLst>
      <p:ext uri="{BB962C8B-B14F-4D97-AF65-F5344CB8AC3E}">
        <p14:creationId xmlns:p14="http://schemas.microsoft.com/office/powerpoint/2010/main" val="240711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a:cs typeface="Arial" charset="0"/>
              </a:defRPr>
            </a:lvl1pPr>
          </a:lstStyle>
          <a:p>
            <a:pPr>
              <a:defRPr/>
            </a:pPr>
            <a:fld id="{4A586220-AA6A-4681-9835-56675442DCEB}" type="slidenum">
              <a:rPr lang="en-US"/>
              <a:pPr>
                <a:defRPr/>
              </a:pPr>
              <a:t>‹#›</a:t>
            </a:fld>
            <a:endParaRPr lang="en-US" dirty="0"/>
          </a:p>
        </p:txBody>
      </p:sp>
    </p:spTree>
    <p:extLst>
      <p:ext uri="{BB962C8B-B14F-4D97-AF65-F5344CB8AC3E}">
        <p14:creationId xmlns:p14="http://schemas.microsoft.com/office/powerpoint/2010/main" val="308320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a:cs typeface="Arial" charset="0"/>
              </a:defRPr>
            </a:lvl1pPr>
          </a:lstStyle>
          <a:p>
            <a:pPr>
              <a:defRPr/>
            </a:pPr>
            <a:fld id="{34C96214-D624-4358-9115-73C98A519E32}" type="slidenum">
              <a:rPr lang="en-US"/>
              <a:pPr>
                <a:defRPr/>
              </a:pPr>
              <a:t>‹#›</a:t>
            </a:fld>
            <a:endParaRPr lang="en-US" dirty="0"/>
          </a:p>
        </p:txBody>
      </p:sp>
    </p:spTree>
    <p:extLst>
      <p:ext uri="{BB962C8B-B14F-4D97-AF65-F5344CB8AC3E}">
        <p14:creationId xmlns:p14="http://schemas.microsoft.com/office/powerpoint/2010/main" val="200346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eaLnBrk="0" hangingPunct="0">
              <a:defRPr>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a:cs typeface="Arial" charset="0"/>
              </a:defRPr>
            </a:lvl1pPr>
          </a:lstStyle>
          <a:p>
            <a:pPr>
              <a:defRPr/>
            </a:pPr>
            <a:fld id="{525C1409-C92C-43C9-94FA-B36AD6EA0B70}" type="slidenum">
              <a:rPr lang="en-US"/>
              <a:pPr>
                <a:defRPr/>
              </a:pPr>
              <a:t>‹#›</a:t>
            </a:fld>
            <a:endParaRPr lang="en-US" dirty="0"/>
          </a:p>
        </p:txBody>
      </p:sp>
    </p:spTree>
    <p:extLst>
      <p:ext uri="{BB962C8B-B14F-4D97-AF65-F5344CB8AC3E}">
        <p14:creationId xmlns:p14="http://schemas.microsoft.com/office/powerpoint/2010/main" val="32921128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1.png"/><Relationship Id="rId17" Type="http://schemas.microsoft.com/office/2007/relationships/hdphoto" Target="../media/hdphoto1.wdp"/><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theme" Target="../theme/theme3.xml"/><Relationship Id="rId18" Type="http://schemas.openxmlformats.org/officeDocument/2006/relationships/image" Target="../media/image1.png"/><Relationship Id="rId19" Type="http://schemas.microsoft.com/office/2007/relationships/hdphoto" Target="../media/hdphoto1.wdp"/><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7" name="Freeform 6"/>
          <p:cNvSpPr>
            <a:spLocks/>
          </p:cNvSpPr>
          <p:nvPr/>
        </p:nvSpPr>
        <p:spPr bwMode="auto">
          <a:xfrm>
            <a:off x="0" y="0"/>
            <a:ext cx="9163050" cy="990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3076" name="Title Placeholder 8"/>
          <p:cNvSpPr>
            <a:spLocks noGrp="1"/>
          </p:cNvSpPr>
          <p:nvPr>
            <p:ph type="title"/>
          </p:nvPr>
        </p:nvSpPr>
        <p:spPr bwMode="auto">
          <a:xfrm>
            <a:off x="838200" y="70485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eaLnBrk="1" fontAlgn="auto" hangingPunct="1">
              <a:spcBef>
                <a:spcPts val="0"/>
              </a:spcBef>
              <a:spcAft>
                <a:spcPts val="0"/>
              </a:spcAft>
              <a:defRPr sz="1200">
                <a:solidFill>
                  <a:srgbClr val="DBF5F9">
                    <a:shade val="90000"/>
                  </a:srgbClr>
                </a:solidFill>
                <a:latin typeface="+mn-lt"/>
                <a:cs typeface="+mn-cs"/>
              </a:defRPr>
            </a:lvl1pPr>
          </a:lstStyle>
          <a:p>
            <a:pPr>
              <a:defRPr/>
            </a:pPr>
            <a:endParaRPr lang="en-US" dirty="0"/>
          </a:p>
        </p:txBody>
      </p:sp>
      <p:sp>
        <p:nvSpPr>
          <p:cNvPr id="13"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eaLnBrk="1" fontAlgn="auto" hangingPunct="1">
              <a:spcBef>
                <a:spcPts val="0"/>
              </a:spcBef>
              <a:spcAft>
                <a:spcPts val="0"/>
              </a:spcAft>
              <a:defRPr sz="1200">
                <a:solidFill>
                  <a:srgbClr val="DBF5F9">
                    <a:shade val="90000"/>
                  </a:srgbClr>
                </a:solidFill>
                <a:latin typeface="+mn-lt"/>
                <a:cs typeface="+mn-cs"/>
              </a:defRPr>
            </a:lvl1pPr>
          </a:lstStyle>
          <a:p>
            <a:pPr>
              <a:defRPr/>
            </a:pPr>
            <a:endParaRPr lang="en-US" dirty="0"/>
          </a:p>
        </p:txBody>
      </p:sp>
      <p:sp>
        <p:nvSpPr>
          <p:cNvPr id="17"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
        <p:nvSpPr>
          <p:cNvPr id="3082" name="Text Box 10"/>
          <p:cNvSpPr txBox="1">
            <a:spLocks noChangeArrowheads="1"/>
          </p:cNvSpPr>
          <p:nvPr/>
        </p:nvSpPr>
        <p:spPr bwMode="auto">
          <a:xfrm>
            <a:off x="841375" y="75441"/>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Narrow" pitchFamily="34" charset="0"/>
                <a:cs typeface="Arial" charset="0"/>
              </a:defRPr>
            </a:lvl1pPr>
            <a:lvl2pPr marL="742950" indent="-285750">
              <a:defRPr sz="1600">
                <a:solidFill>
                  <a:schemeClr val="tx1"/>
                </a:solidFill>
                <a:latin typeface="Arial Narrow" pitchFamily="34" charset="0"/>
                <a:cs typeface="Arial" charset="0"/>
              </a:defRPr>
            </a:lvl2pPr>
            <a:lvl3pPr marL="1143000" indent="-228600">
              <a:defRPr sz="1600">
                <a:solidFill>
                  <a:schemeClr val="tx1"/>
                </a:solidFill>
                <a:latin typeface="Arial Narrow" pitchFamily="34" charset="0"/>
                <a:cs typeface="Arial" charset="0"/>
              </a:defRPr>
            </a:lvl3pPr>
            <a:lvl4pPr marL="1600200" indent="-228600">
              <a:defRPr sz="1600">
                <a:solidFill>
                  <a:schemeClr val="tx1"/>
                </a:solidFill>
                <a:latin typeface="Arial Narrow" pitchFamily="34" charset="0"/>
                <a:cs typeface="Arial" charset="0"/>
              </a:defRPr>
            </a:lvl4pPr>
            <a:lvl5pPr marL="2057400" indent="-22860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fontAlgn="base">
              <a:spcBef>
                <a:spcPct val="0"/>
              </a:spcBef>
              <a:spcAft>
                <a:spcPct val="0"/>
              </a:spcAft>
              <a:defRPr/>
            </a:pPr>
            <a:r>
              <a:rPr lang="en-US" sz="1200" dirty="0" smtClean="0">
                <a:solidFill>
                  <a:srgbClr val="FFFFFF"/>
                </a:solidFill>
                <a:latin typeface="Arial" charset="0"/>
              </a:rPr>
              <a:t>Public Employees Retirement Association of Minnesota</a:t>
            </a:r>
          </a:p>
        </p:txBody>
      </p:sp>
      <p:grpSp>
        <p:nvGrpSpPr>
          <p:cNvPr id="3083" name="Group 1"/>
          <p:cNvGrpSpPr>
            <a:grpSpLocks/>
          </p:cNvGrpSpPr>
          <p:nvPr/>
        </p:nvGrpSpPr>
        <p:grpSpPr bwMode="auto">
          <a:xfrm>
            <a:off x="-19050" y="304800"/>
            <a:ext cx="9180513" cy="457200"/>
            <a:chOff x="-19045" y="216550"/>
            <a:chExt cx="9180548" cy="649224"/>
          </a:xfrm>
        </p:grpSpPr>
        <p:sp>
          <p:nvSpPr>
            <p:cNvPr id="10"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srgbClr val="FFFFFF"/>
                </a:solidFill>
              </a:endParaRPr>
            </a:p>
          </p:txBody>
        </p:sp>
        <p:sp>
          <p:nvSpPr>
            <p:cNvPr id="11"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srgbClr val="FFFFFF"/>
                </a:solidFill>
              </a:endParaRPr>
            </a:p>
          </p:txBody>
        </p:sp>
      </p:grpSp>
      <p:pic>
        <p:nvPicPr>
          <p:cNvPr id="3081" name="Picture 9" descr="MN map logo-2"/>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42888" y="80963"/>
            <a:ext cx="5984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914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800">
          <a:solidFill>
            <a:schemeClr val="tx2"/>
          </a:solidFill>
          <a:latin typeface="+mj-lt"/>
          <a:ea typeface="+mj-ea"/>
          <a:cs typeface="+mj-cs"/>
        </a:defRPr>
      </a:lvl1pPr>
      <a:lvl2pPr algn="l" rtl="0" eaLnBrk="0" fontAlgn="base" hangingPunct="0">
        <a:spcBef>
          <a:spcPct val="0"/>
        </a:spcBef>
        <a:spcAft>
          <a:spcPct val="0"/>
        </a:spcAft>
        <a:defRPr sz="4800">
          <a:solidFill>
            <a:schemeClr val="tx2"/>
          </a:solidFill>
          <a:latin typeface="Arial" charset="0"/>
        </a:defRPr>
      </a:lvl2pPr>
      <a:lvl3pPr algn="l" rtl="0" eaLnBrk="0" fontAlgn="base" hangingPunct="0">
        <a:spcBef>
          <a:spcPct val="0"/>
        </a:spcBef>
        <a:spcAft>
          <a:spcPct val="0"/>
        </a:spcAft>
        <a:defRPr sz="4800">
          <a:solidFill>
            <a:schemeClr val="tx2"/>
          </a:solidFill>
          <a:latin typeface="Arial" charset="0"/>
        </a:defRPr>
      </a:lvl3pPr>
      <a:lvl4pPr algn="l" rtl="0" eaLnBrk="0" fontAlgn="base" hangingPunct="0">
        <a:spcBef>
          <a:spcPct val="0"/>
        </a:spcBef>
        <a:spcAft>
          <a:spcPct val="0"/>
        </a:spcAft>
        <a:defRPr sz="4800">
          <a:solidFill>
            <a:schemeClr val="tx2"/>
          </a:solidFill>
          <a:latin typeface="Arial" charset="0"/>
        </a:defRPr>
      </a:lvl4pPr>
      <a:lvl5pPr algn="l" rtl="0" eaLnBrk="0" fontAlgn="base" hangingPunct="0">
        <a:spcBef>
          <a:spcPct val="0"/>
        </a:spcBef>
        <a:spcAft>
          <a:spcPct val="0"/>
        </a:spcAft>
        <a:defRPr sz="4800">
          <a:solidFill>
            <a:schemeClr val="tx2"/>
          </a:solidFill>
          <a:latin typeface="Arial" charset="0"/>
        </a:defRPr>
      </a:lvl5pPr>
      <a:lvl6pPr marL="457200" algn="l" rtl="0" fontAlgn="base">
        <a:spcBef>
          <a:spcPct val="0"/>
        </a:spcBef>
        <a:spcAft>
          <a:spcPct val="0"/>
        </a:spcAft>
        <a:defRPr sz="4800">
          <a:solidFill>
            <a:schemeClr val="tx2"/>
          </a:solidFill>
          <a:latin typeface="Arial" charset="0"/>
        </a:defRPr>
      </a:lvl6pPr>
      <a:lvl7pPr marL="914400" algn="l" rtl="0" fontAlgn="base">
        <a:spcBef>
          <a:spcPct val="0"/>
        </a:spcBef>
        <a:spcAft>
          <a:spcPct val="0"/>
        </a:spcAft>
        <a:defRPr sz="4800">
          <a:solidFill>
            <a:schemeClr val="tx2"/>
          </a:solidFill>
          <a:latin typeface="Arial" charset="0"/>
        </a:defRPr>
      </a:lvl7pPr>
      <a:lvl8pPr marL="1371600" algn="l" rtl="0" fontAlgn="base">
        <a:spcBef>
          <a:spcPct val="0"/>
        </a:spcBef>
        <a:spcAft>
          <a:spcPct val="0"/>
        </a:spcAft>
        <a:defRPr sz="4800">
          <a:solidFill>
            <a:schemeClr val="tx2"/>
          </a:solidFill>
          <a:latin typeface="Arial" charset="0"/>
        </a:defRPr>
      </a:lvl8pPr>
      <a:lvl9pPr marL="1828800" algn="l" rtl="0" fontAlgn="base">
        <a:spcBef>
          <a:spcPct val="0"/>
        </a:spcBef>
        <a:spcAft>
          <a:spcPct val="0"/>
        </a:spcAft>
        <a:defRPr sz="4800">
          <a:solidFill>
            <a:schemeClr val="tx2"/>
          </a:solidFill>
          <a:latin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accent6">
              <a:lumMod val="50000"/>
            </a:schemeClr>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accent6">
              <a:lumMod val="50000"/>
            </a:schemeClr>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accent6">
              <a:lumMod val="50000"/>
            </a:schemeClr>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accent6">
              <a:lumMod val="50000"/>
            </a:schemeClr>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accent6">
              <a:lumMod val="50000"/>
            </a:schemeClr>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7" name="Freeform 6"/>
          <p:cNvSpPr>
            <a:spLocks/>
          </p:cNvSpPr>
          <p:nvPr/>
        </p:nvSpPr>
        <p:spPr bwMode="auto">
          <a:xfrm>
            <a:off x="0" y="0"/>
            <a:ext cx="9163050" cy="990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3076" name="Title Placeholder 8"/>
          <p:cNvSpPr>
            <a:spLocks noGrp="1"/>
          </p:cNvSpPr>
          <p:nvPr>
            <p:ph type="title"/>
          </p:nvPr>
        </p:nvSpPr>
        <p:spPr bwMode="auto">
          <a:xfrm>
            <a:off x="838200" y="70485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eaLnBrk="1" fontAlgn="auto" hangingPunct="1">
              <a:spcBef>
                <a:spcPts val="0"/>
              </a:spcBef>
              <a:spcAft>
                <a:spcPts val="0"/>
              </a:spcAft>
              <a:defRPr sz="1200">
                <a:solidFill>
                  <a:srgbClr val="DBF5F9">
                    <a:shade val="90000"/>
                  </a:srgbClr>
                </a:solidFill>
                <a:latin typeface="+mn-lt"/>
                <a:cs typeface="+mn-cs"/>
              </a:defRPr>
            </a:lvl1pPr>
          </a:lstStyle>
          <a:p>
            <a:pPr>
              <a:defRPr/>
            </a:pPr>
            <a:endParaRPr lang="en-US" dirty="0"/>
          </a:p>
        </p:txBody>
      </p:sp>
      <p:sp>
        <p:nvSpPr>
          <p:cNvPr id="13"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eaLnBrk="1" fontAlgn="auto" hangingPunct="1">
              <a:spcBef>
                <a:spcPts val="0"/>
              </a:spcBef>
              <a:spcAft>
                <a:spcPts val="0"/>
              </a:spcAft>
              <a:defRPr sz="1200">
                <a:solidFill>
                  <a:srgbClr val="DBF5F9">
                    <a:shade val="90000"/>
                  </a:srgbClr>
                </a:solidFill>
                <a:latin typeface="+mn-lt"/>
                <a:cs typeface="+mn-cs"/>
              </a:defRPr>
            </a:lvl1pPr>
          </a:lstStyle>
          <a:p>
            <a:pPr>
              <a:defRPr/>
            </a:pPr>
            <a:endParaRPr lang="en-US" dirty="0"/>
          </a:p>
        </p:txBody>
      </p:sp>
      <p:sp>
        <p:nvSpPr>
          <p:cNvPr id="17"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
        <p:nvSpPr>
          <p:cNvPr id="3082" name="Text Box 10"/>
          <p:cNvSpPr txBox="1">
            <a:spLocks noChangeArrowheads="1"/>
          </p:cNvSpPr>
          <p:nvPr/>
        </p:nvSpPr>
        <p:spPr bwMode="auto">
          <a:xfrm>
            <a:off x="841375" y="75441"/>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Narrow" pitchFamily="34" charset="0"/>
                <a:cs typeface="Arial" charset="0"/>
              </a:defRPr>
            </a:lvl1pPr>
            <a:lvl2pPr marL="742950" indent="-285750">
              <a:defRPr sz="1600">
                <a:solidFill>
                  <a:schemeClr val="tx1"/>
                </a:solidFill>
                <a:latin typeface="Arial Narrow" pitchFamily="34" charset="0"/>
                <a:cs typeface="Arial" charset="0"/>
              </a:defRPr>
            </a:lvl2pPr>
            <a:lvl3pPr marL="1143000" indent="-228600">
              <a:defRPr sz="1600">
                <a:solidFill>
                  <a:schemeClr val="tx1"/>
                </a:solidFill>
                <a:latin typeface="Arial Narrow" pitchFamily="34" charset="0"/>
                <a:cs typeface="Arial" charset="0"/>
              </a:defRPr>
            </a:lvl3pPr>
            <a:lvl4pPr marL="1600200" indent="-228600">
              <a:defRPr sz="1600">
                <a:solidFill>
                  <a:schemeClr val="tx1"/>
                </a:solidFill>
                <a:latin typeface="Arial Narrow" pitchFamily="34" charset="0"/>
                <a:cs typeface="Arial" charset="0"/>
              </a:defRPr>
            </a:lvl4pPr>
            <a:lvl5pPr marL="2057400" indent="-22860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fontAlgn="base">
              <a:spcBef>
                <a:spcPct val="0"/>
              </a:spcBef>
              <a:spcAft>
                <a:spcPct val="0"/>
              </a:spcAft>
              <a:defRPr/>
            </a:pPr>
            <a:r>
              <a:rPr lang="en-US" sz="1200" dirty="0" smtClean="0">
                <a:solidFill>
                  <a:srgbClr val="FFFFFF"/>
                </a:solidFill>
                <a:latin typeface="Arial" charset="0"/>
              </a:rPr>
              <a:t>Public Employees Retirement Association of Minnesota</a:t>
            </a:r>
          </a:p>
        </p:txBody>
      </p:sp>
      <p:grpSp>
        <p:nvGrpSpPr>
          <p:cNvPr id="3083" name="Group 1"/>
          <p:cNvGrpSpPr>
            <a:grpSpLocks/>
          </p:cNvGrpSpPr>
          <p:nvPr/>
        </p:nvGrpSpPr>
        <p:grpSpPr bwMode="auto">
          <a:xfrm>
            <a:off x="-19050" y="304800"/>
            <a:ext cx="9180513" cy="457200"/>
            <a:chOff x="-19045" y="216550"/>
            <a:chExt cx="9180548" cy="649224"/>
          </a:xfrm>
        </p:grpSpPr>
        <p:sp>
          <p:nvSpPr>
            <p:cNvPr id="10"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srgbClr val="FFFFFF"/>
                </a:solidFill>
              </a:endParaRPr>
            </a:p>
          </p:txBody>
        </p:sp>
        <p:sp>
          <p:nvSpPr>
            <p:cNvPr id="11"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srgbClr val="FFFFFF"/>
                </a:solidFill>
              </a:endParaRPr>
            </a:p>
          </p:txBody>
        </p:sp>
      </p:grpSp>
      <p:pic>
        <p:nvPicPr>
          <p:cNvPr id="3081" name="Picture 9" descr="MN map logo-2"/>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42888" y="80963"/>
            <a:ext cx="5984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0312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800">
          <a:solidFill>
            <a:schemeClr val="tx2"/>
          </a:solidFill>
          <a:latin typeface="+mj-lt"/>
          <a:ea typeface="+mj-ea"/>
          <a:cs typeface="+mj-cs"/>
        </a:defRPr>
      </a:lvl1pPr>
      <a:lvl2pPr algn="l" rtl="0" eaLnBrk="0" fontAlgn="base" hangingPunct="0">
        <a:spcBef>
          <a:spcPct val="0"/>
        </a:spcBef>
        <a:spcAft>
          <a:spcPct val="0"/>
        </a:spcAft>
        <a:defRPr sz="4800">
          <a:solidFill>
            <a:schemeClr val="tx2"/>
          </a:solidFill>
          <a:latin typeface="Arial" charset="0"/>
        </a:defRPr>
      </a:lvl2pPr>
      <a:lvl3pPr algn="l" rtl="0" eaLnBrk="0" fontAlgn="base" hangingPunct="0">
        <a:spcBef>
          <a:spcPct val="0"/>
        </a:spcBef>
        <a:spcAft>
          <a:spcPct val="0"/>
        </a:spcAft>
        <a:defRPr sz="4800">
          <a:solidFill>
            <a:schemeClr val="tx2"/>
          </a:solidFill>
          <a:latin typeface="Arial" charset="0"/>
        </a:defRPr>
      </a:lvl3pPr>
      <a:lvl4pPr algn="l" rtl="0" eaLnBrk="0" fontAlgn="base" hangingPunct="0">
        <a:spcBef>
          <a:spcPct val="0"/>
        </a:spcBef>
        <a:spcAft>
          <a:spcPct val="0"/>
        </a:spcAft>
        <a:defRPr sz="4800">
          <a:solidFill>
            <a:schemeClr val="tx2"/>
          </a:solidFill>
          <a:latin typeface="Arial" charset="0"/>
        </a:defRPr>
      </a:lvl4pPr>
      <a:lvl5pPr algn="l" rtl="0" eaLnBrk="0" fontAlgn="base" hangingPunct="0">
        <a:spcBef>
          <a:spcPct val="0"/>
        </a:spcBef>
        <a:spcAft>
          <a:spcPct val="0"/>
        </a:spcAft>
        <a:defRPr sz="4800">
          <a:solidFill>
            <a:schemeClr val="tx2"/>
          </a:solidFill>
          <a:latin typeface="Arial" charset="0"/>
        </a:defRPr>
      </a:lvl5pPr>
      <a:lvl6pPr marL="457200" algn="l" rtl="0" fontAlgn="base">
        <a:spcBef>
          <a:spcPct val="0"/>
        </a:spcBef>
        <a:spcAft>
          <a:spcPct val="0"/>
        </a:spcAft>
        <a:defRPr sz="4800">
          <a:solidFill>
            <a:schemeClr val="tx2"/>
          </a:solidFill>
          <a:latin typeface="Arial" charset="0"/>
        </a:defRPr>
      </a:lvl6pPr>
      <a:lvl7pPr marL="914400" algn="l" rtl="0" fontAlgn="base">
        <a:spcBef>
          <a:spcPct val="0"/>
        </a:spcBef>
        <a:spcAft>
          <a:spcPct val="0"/>
        </a:spcAft>
        <a:defRPr sz="4800">
          <a:solidFill>
            <a:schemeClr val="tx2"/>
          </a:solidFill>
          <a:latin typeface="Arial" charset="0"/>
        </a:defRPr>
      </a:lvl7pPr>
      <a:lvl8pPr marL="1371600" algn="l" rtl="0" fontAlgn="base">
        <a:spcBef>
          <a:spcPct val="0"/>
        </a:spcBef>
        <a:spcAft>
          <a:spcPct val="0"/>
        </a:spcAft>
        <a:defRPr sz="4800">
          <a:solidFill>
            <a:schemeClr val="tx2"/>
          </a:solidFill>
          <a:latin typeface="Arial" charset="0"/>
        </a:defRPr>
      </a:lvl8pPr>
      <a:lvl9pPr marL="1828800" algn="l" rtl="0" fontAlgn="base">
        <a:spcBef>
          <a:spcPct val="0"/>
        </a:spcBef>
        <a:spcAft>
          <a:spcPct val="0"/>
        </a:spcAft>
        <a:defRPr sz="4800">
          <a:solidFill>
            <a:schemeClr val="tx2"/>
          </a:solidFill>
          <a:latin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accent6">
              <a:lumMod val="50000"/>
            </a:schemeClr>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accent6">
              <a:lumMod val="50000"/>
            </a:schemeClr>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accent6">
              <a:lumMod val="50000"/>
            </a:schemeClr>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accent6">
              <a:lumMod val="50000"/>
            </a:schemeClr>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accent6">
              <a:lumMod val="50000"/>
            </a:schemeClr>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7" name="Freeform 6"/>
          <p:cNvSpPr>
            <a:spLocks/>
          </p:cNvSpPr>
          <p:nvPr/>
        </p:nvSpPr>
        <p:spPr bwMode="auto">
          <a:xfrm>
            <a:off x="0" y="0"/>
            <a:ext cx="9163050" cy="990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3076" name="Title Placeholder 8"/>
          <p:cNvSpPr>
            <a:spLocks noGrp="1"/>
          </p:cNvSpPr>
          <p:nvPr>
            <p:ph type="title"/>
          </p:nvPr>
        </p:nvSpPr>
        <p:spPr bwMode="auto">
          <a:xfrm>
            <a:off x="838200" y="70485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eaLnBrk="1" fontAlgn="auto" hangingPunct="1">
              <a:spcBef>
                <a:spcPts val="0"/>
              </a:spcBef>
              <a:spcAft>
                <a:spcPts val="0"/>
              </a:spcAft>
              <a:defRPr sz="1200">
                <a:solidFill>
                  <a:srgbClr val="DBF5F9">
                    <a:shade val="90000"/>
                  </a:srgbClr>
                </a:solidFill>
                <a:latin typeface="+mn-lt"/>
                <a:cs typeface="+mn-cs"/>
              </a:defRPr>
            </a:lvl1pPr>
          </a:lstStyle>
          <a:p>
            <a:pPr>
              <a:defRPr/>
            </a:pPr>
            <a:endParaRPr lang="en-US" dirty="0"/>
          </a:p>
        </p:txBody>
      </p:sp>
      <p:sp>
        <p:nvSpPr>
          <p:cNvPr id="13"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eaLnBrk="1" fontAlgn="auto" hangingPunct="1">
              <a:spcBef>
                <a:spcPts val="0"/>
              </a:spcBef>
              <a:spcAft>
                <a:spcPts val="0"/>
              </a:spcAft>
              <a:defRPr sz="1200">
                <a:solidFill>
                  <a:srgbClr val="DBF5F9">
                    <a:shade val="90000"/>
                  </a:srgbClr>
                </a:solidFill>
                <a:latin typeface="+mn-lt"/>
                <a:cs typeface="+mn-cs"/>
              </a:defRPr>
            </a:lvl1pPr>
          </a:lstStyle>
          <a:p>
            <a:pPr>
              <a:defRPr/>
            </a:pPr>
            <a:endParaRPr lang="en-US" dirty="0"/>
          </a:p>
        </p:txBody>
      </p:sp>
      <p:sp>
        <p:nvSpPr>
          <p:cNvPr id="17"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hangingPunct="1">
              <a:spcBef>
                <a:spcPts val="0"/>
              </a:spcBef>
              <a:spcAft>
                <a:spcPts val="0"/>
              </a:spcAft>
              <a:defRPr sz="1200">
                <a:solidFill>
                  <a:srgbClr val="DBF5F9">
                    <a:shade val="90000"/>
                  </a:srgbClr>
                </a:solidFill>
                <a:latin typeface="+mn-lt"/>
                <a:cs typeface="+mn-cs"/>
              </a:defRPr>
            </a:lvl1pPr>
          </a:lstStyle>
          <a:p>
            <a:pPr>
              <a:defRPr/>
            </a:pPr>
            <a:fld id="{28A9E094-A230-4673-B8D6-32647B122B47}" type="slidenum">
              <a:rPr lang="en-US"/>
              <a:pPr>
                <a:defRPr/>
              </a:pPr>
              <a:t>‹#›</a:t>
            </a:fld>
            <a:endParaRPr lang="en-US" dirty="0"/>
          </a:p>
        </p:txBody>
      </p:sp>
      <p:sp>
        <p:nvSpPr>
          <p:cNvPr id="3082" name="Text Box 10"/>
          <p:cNvSpPr txBox="1">
            <a:spLocks noChangeArrowheads="1"/>
          </p:cNvSpPr>
          <p:nvPr/>
        </p:nvSpPr>
        <p:spPr bwMode="auto">
          <a:xfrm>
            <a:off x="841375" y="75441"/>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Narrow" pitchFamily="34" charset="0"/>
                <a:cs typeface="Arial" charset="0"/>
              </a:defRPr>
            </a:lvl1pPr>
            <a:lvl2pPr marL="742950" indent="-285750">
              <a:defRPr sz="1600">
                <a:solidFill>
                  <a:schemeClr val="tx1"/>
                </a:solidFill>
                <a:latin typeface="Arial Narrow" pitchFamily="34" charset="0"/>
                <a:cs typeface="Arial" charset="0"/>
              </a:defRPr>
            </a:lvl2pPr>
            <a:lvl3pPr marL="1143000" indent="-228600">
              <a:defRPr sz="1600">
                <a:solidFill>
                  <a:schemeClr val="tx1"/>
                </a:solidFill>
                <a:latin typeface="Arial Narrow" pitchFamily="34" charset="0"/>
                <a:cs typeface="Arial" charset="0"/>
              </a:defRPr>
            </a:lvl3pPr>
            <a:lvl4pPr marL="1600200" indent="-228600">
              <a:defRPr sz="1600">
                <a:solidFill>
                  <a:schemeClr val="tx1"/>
                </a:solidFill>
                <a:latin typeface="Arial Narrow" pitchFamily="34" charset="0"/>
                <a:cs typeface="Arial" charset="0"/>
              </a:defRPr>
            </a:lvl4pPr>
            <a:lvl5pPr marL="2057400" indent="-22860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fontAlgn="base">
              <a:spcBef>
                <a:spcPct val="0"/>
              </a:spcBef>
              <a:spcAft>
                <a:spcPct val="0"/>
              </a:spcAft>
              <a:defRPr/>
            </a:pPr>
            <a:r>
              <a:rPr lang="en-US" sz="1200" dirty="0" smtClean="0">
                <a:solidFill>
                  <a:srgbClr val="FFFFFF"/>
                </a:solidFill>
                <a:latin typeface="Arial" charset="0"/>
              </a:rPr>
              <a:t>Public Employees Retirement Association of Minnesota</a:t>
            </a:r>
          </a:p>
        </p:txBody>
      </p:sp>
      <p:grpSp>
        <p:nvGrpSpPr>
          <p:cNvPr id="3083" name="Group 1"/>
          <p:cNvGrpSpPr>
            <a:grpSpLocks/>
          </p:cNvGrpSpPr>
          <p:nvPr/>
        </p:nvGrpSpPr>
        <p:grpSpPr bwMode="auto">
          <a:xfrm>
            <a:off x="-19050" y="304800"/>
            <a:ext cx="9180513" cy="457200"/>
            <a:chOff x="-19045" y="216550"/>
            <a:chExt cx="9180548" cy="649224"/>
          </a:xfrm>
        </p:grpSpPr>
        <p:sp>
          <p:nvSpPr>
            <p:cNvPr id="10"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srgbClr val="FFFFFF"/>
                </a:solidFill>
              </a:endParaRPr>
            </a:p>
          </p:txBody>
        </p:sp>
        <p:sp>
          <p:nvSpPr>
            <p:cNvPr id="11"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srgbClr val="FFFFFF"/>
                </a:solidFill>
              </a:endParaRPr>
            </a:p>
          </p:txBody>
        </p:sp>
      </p:grpSp>
      <p:pic>
        <p:nvPicPr>
          <p:cNvPr id="3081" name="Picture 9" descr="MN map logo-2"/>
          <p:cNvPicPr>
            <a:picLocks noChangeAspect="1" noChangeArrowheads="1"/>
          </p:cNvPicPr>
          <p:nvPr/>
        </p:nvPicPr>
        <p:blipFill>
          <a:blip r:embed="rId18" cstate="print">
            <a:extLst>
              <a:ext uri="{BEBA8EAE-BF5A-486C-A8C5-ECC9F3942E4B}">
                <a14:imgProps xmlns:a14="http://schemas.microsoft.com/office/drawing/2010/main">
                  <a14:imgLayer r:embed="rId19">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42888" y="80963"/>
            <a:ext cx="5984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803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800">
          <a:solidFill>
            <a:schemeClr val="tx2"/>
          </a:solidFill>
          <a:latin typeface="+mj-lt"/>
          <a:ea typeface="+mj-ea"/>
          <a:cs typeface="+mj-cs"/>
        </a:defRPr>
      </a:lvl1pPr>
      <a:lvl2pPr algn="l" rtl="0" eaLnBrk="0" fontAlgn="base" hangingPunct="0">
        <a:spcBef>
          <a:spcPct val="0"/>
        </a:spcBef>
        <a:spcAft>
          <a:spcPct val="0"/>
        </a:spcAft>
        <a:defRPr sz="4800">
          <a:solidFill>
            <a:schemeClr val="tx2"/>
          </a:solidFill>
          <a:latin typeface="Arial" charset="0"/>
        </a:defRPr>
      </a:lvl2pPr>
      <a:lvl3pPr algn="l" rtl="0" eaLnBrk="0" fontAlgn="base" hangingPunct="0">
        <a:spcBef>
          <a:spcPct val="0"/>
        </a:spcBef>
        <a:spcAft>
          <a:spcPct val="0"/>
        </a:spcAft>
        <a:defRPr sz="4800">
          <a:solidFill>
            <a:schemeClr val="tx2"/>
          </a:solidFill>
          <a:latin typeface="Arial" charset="0"/>
        </a:defRPr>
      </a:lvl3pPr>
      <a:lvl4pPr algn="l" rtl="0" eaLnBrk="0" fontAlgn="base" hangingPunct="0">
        <a:spcBef>
          <a:spcPct val="0"/>
        </a:spcBef>
        <a:spcAft>
          <a:spcPct val="0"/>
        </a:spcAft>
        <a:defRPr sz="4800">
          <a:solidFill>
            <a:schemeClr val="tx2"/>
          </a:solidFill>
          <a:latin typeface="Arial" charset="0"/>
        </a:defRPr>
      </a:lvl4pPr>
      <a:lvl5pPr algn="l" rtl="0" eaLnBrk="0" fontAlgn="base" hangingPunct="0">
        <a:spcBef>
          <a:spcPct val="0"/>
        </a:spcBef>
        <a:spcAft>
          <a:spcPct val="0"/>
        </a:spcAft>
        <a:defRPr sz="4800">
          <a:solidFill>
            <a:schemeClr val="tx2"/>
          </a:solidFill>
          <a:latin typeface="Arial" charset="0"/>
        </a:defRPr>
      </a:lvl5pPr>
      <a:lvl6pPr marL="457200" algn="l" rtl="0" fontAlgn="base">
        <a:spcBef>
          <a:spcPct val="0"/>
        </a:spcBef>
        <a:spcAft>
          <a:spcPct val="0"/>
        </a:spcAft>
        <a:defRPr sz="4800">
          <a:solidFill>
            <a:schemeClr val="tx2"/>
          </a:solidFill>
          <a:latin typeface="Arial" charset="0"/>
        </a:defRPr>
      </a:lvl6pPr>
      <a:lvl7pPr marL="914400" algn="l" rtl="0" fontAlgn="base">
        <a:spcBef>
          <a:spcPct val="0"/>
        </a:spcBef>
        <a:spcAft>
          <a:spcPct val="0"/>
        </a:spcAft>
        <a:defRPr sz="4800">
          <a:solidFill>
            <a:schemeClr val="tx2"/>
          </a:solidFill>
          <a:latin typeface="Arial" charset="0"/>
        </a:defRPr>
      </a:lvl7pPr>
      <a:lvl8pPr marL="1371600" algn="l" rtl="0" fontAlgn="base">
        <a:spcBef>
          <a:spcPct val="0"/>
        </a:spcBef>
        <a:spcAft>
          <a:spcPct val="0"/>
        </a:spcAft>
        <a:defRPr sz="4800">
          <a:solidFill>
            <a:schemeClr val="tx2"/>
          </a:solidFill>
          <a:latin typeface="Arial" charset="0"/>
        </a:defRPr>
      </a:lvl8pPr>
      <a:lvl9pPr marL="1828800" algn="l" rtl="0" fontAlgn="base">
        <a:spcBef>
          <a:spcPct val="0"/>
        </a:spcBef>
        <a:spcAft>
          <a:spcPct val="0"/>
        </a:spcAft>
        <a:defRPr sz="4800">
          <a:solidFill>
            <a:schemeClr val="tx2"/>
          </a:solidFill>
          <a:latin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accent6">
              <a:lumMod val="50000"/>
            </a:schemeClr>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accent6">
              <a:lumMod val="50000"/>
            </a:schemeClr>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accent6">
              <a:lumMod val="50000"/>
            </a:schemeClr>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accent6">
              <a:lumMod val="50000"/>
            </a:schemeClr>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accent6">
              <a:lumMod val="50000"/>
            </a:schemeClr>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3.wdp"/><Relationship Id="rId1" Type="http://schemas.openxmlformats.org/officeDocument/2006/relationships/slideLayout" Target="../slideLayouts/slideLayout4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lstStyle/>
          <a:p>
            <a:pPr algn="ctr"/>
            <a:r>
              <a:rPr lang="en-US" sz="3200" b="1" dirty="0"/>
              <a:t>GASB 68 </a:t>
            </a:r>
            <a:r>
              <a:rPr lang="en-US" sz="3200" b="1" dirty="0" smtClean="0"/>
              <a:t>Webinar: </a:t>
            </a:r>
            <a:r>
              <a:rPr lang="en-US" sz="3200" b="1" dirty="0"/>
              <a:t>Employers’ Road Map to Successful </a:t>
            </a:r>
            <a:r>
              <a:rPr lang="en-US" sz="3200" b="1" dirty="0" smtClean="0"/>
              <a:t>Implementation</a:t>
            </a:r>
            <a:br>
              <a:rPr lang="en-US" sz="3200" b="1" dirty="0" smtClean="0"/>
            </a:br>
            <a:r>
              <a:rPr lang="en-US" sz="3200" b="1" dirty="0" smtClean="0"/>
              <a:t/>
            </a:r>
            <a:br>
              <a:rPr lang="en-US" sz="3200" b="1" dirty="0" smtClean="0"/>
            </a:br>
            <a:r>
              <a:rPr lang="en-US" sz="2400" b="1" dirty="0" smtClean="0"/>
              <a:t>July 23, 2015</a:t>
            </a:r>
            <a:endParaRPr lang="en-US" sz="2400" b="1" dirty="0"/>
          </a:p>
        </p:txBody>
      </p:sp>
      <p:sp>
        <p:nvSpPr>
          <p:cNvPr id="3" name="Subtitle 2"/>
          <p:cNvSpPr>
            <a:spLocks noGrp="1"/>
          </p:cNvSpPr>
          <p:nvPr>
            <p:ph type="subTitle" idx="1"/>
          </p:nvPr>
        </p:nvSpPr>
        <p:spPr>
          <a:xfrm>
            <a:off x="381000" y="3886200"/>
            <a:ext cx="8610600" cy="2590800"/>
          </a:xfrm>
        </p:spPr>
        <p:txBody>
          <a:bodyPr/>
          <a:lstStyle/>
          <a:p>
            <a:endParaRPr lang="en-US" dirty="0" smtClean="0"/>
          </a:p>
          <a:p>
            <a:r>
              <a:rPr lang="en-US" dirty="0" smtClean="0"/>
              <a:t>Presented by the Public Employees Retirement Association</a:t>
            </a:r>
            <a:endParaRPr lang="en-US" dirty="0"/>
          </a:p>
          <a:p>
            <a:endParaRPr lang="en-US" dirty="0" smtClean="0"/>
          </a:p>
          <a:p>
            <a:r>
              <a:rPr lang="en-US" dirty="0" smtClean="0"/>
              <a:t>Hosted by the League of Minnesota Cities</a:t>
            </a:r>
            <a:endParaRPr lang="en-US" dirty="0"/>
          </a:p>
        </p:txBody>
      </p:sp>
      <p:sp>
        <p:nvSpPr>
          <p:cNvPr id="4" name="Slide Number Placeholder 3"/>
          <p:cNvSpPr>
            <a:spLocks noGrp="1"/>
          </p:cNvSpPr>
          <p:nvPr>
            <p:ph type="sldNum" sz="quarter" idx="12"/>
          </p:nvPr>
        </p:nvSpPr>
        <p:spPr/>
        <p:txBody>
          <a:bodyPr/>
          <a:lstStyle/>
          <a:p>
            <a:pPr>
              <a:defRPr/>
            </a:pPr>
            <a:fld id="{39325770-D677-4902-B6BF-5CC86D457CD7}" type="slidenum">
              <a:rPr lang="en-US" smtClean="0"/>
              <a:pPr>
                <a:defRPr/>
              </a:pPr>
              <a:t>1</a:t>
            </a:fld>
            <a:endParaRPr lang="en-US" dirty="0"/>
          </a:p>
        </p:txBody>
      </p:sp>
    </p:spTree>
    <p:extLst>
      <p:ext uri="{BB962C8B-B14F-4D97-AF65-F5344CB8AC3E}">
        <p14:creationId xmlns:p14="http://schemas.microsoft.com/office/powerpoint/2010/main" val="3242155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Schedule of Pension Amounts by Employer (1 of 2)</a:t>
            </a:r>
            <a:endParaRPr lang="en-US" sz="2400" b="1" dirty="0"/>
          </a:p>
        </p:txBody>
      </p:sp>
      <p:sp>
        <p:nvSpPr>
          <p:cNvPr id="3" name="Slide Number Placeholder 2"/>
          <p:cNvSpPr>
            <a:spLocks noGrp="1"/>
          </p:cNvSpPr>
          <p:nvPr>
            <p:ph type="sldNum" sz="quarter" idx="4"/>
          </p:nvPr>
        </p:nvSpPr>
        <p:spPr/>
        <p:txBody>
          <a:bodyPr/>
          <a:lstStyle/>
          <a:p>
            <a:pPr>
              <a:defRPr/>
            </a:pPr>
            <a:fld id="{28A9E094-A230-4673-B8D6-32647B122B47}" type="slidenum">
              <a:rPr lang="en-US" smtClean="0"/>
              <a:pPr>
                <a:defRPr/>
              </a:pPr>
              <a:t>10</a:t>
            </a:fld>
            <a:endParaRPr lang="en-US" dirty="0"/>
          </a:p>
        </p:txBody>
      </p:sp>
      <p:sp>
        <p:nvSpPr>
          <p:cNvPr id="6" name="Content Placeholder 5"/>
          <p:cNvSpPr>
            <a:spLocks noGrp="1"/>
          </p:cNvSpPr>
          <p:nvPr>
            <p:ph idx="1"/>
          </p:nvPr>
        </p:nvSpPr>
        <p:spPr/>
        <p:txBody>
          <a:bodyPr/>
          <a:lstStyle/>
          <a:p>
            <a:pPr marL="0" indent="0">
              <a:buNone/>
            </a:pP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597120589"/>
              </p:ext>
            </p:extLst>
          </p:nvPr>
        </p:nvGraphicFramePr>
        <p:xfrm>
          <a:off x="990600" y="2057400"/>
          <a:ext cx="7010400" cy="4030980"/>
        </p:xfrm>
        <a:graphic>
          <a:graphicData uri="http://schemas.openxmlformats.org/presentationml/2006/ole">
            <mc:AlternateContent xmlns:mc="http://schemas.openxmlformats.org/markup-compatibility/2006">
              <mc:Choice xmlns:v="urn:schemas-microsoft-com:vml" Requires="v">
                <p:oleObj spid="_x0000_s1052" name="Worksheet" r:id="rId4" imgW="10058558" imgH="4857607" progId="Excel.Sheet.12">
                  <p:embed/>
                </p:oleObj>
              </mc:Choice>
              <mc:Fallback>
                <p:oleObj name="Worksheet" r:id="rId4" imgW="10058558" imgH="4857607" progId="Excel.Sheet.12">
                  <p:embed/>
                  <p:pic>
                    <p:nvPicPr>
                      <p:cNvPr id="0" name=""/>
                      <p:cNvPicPr/>
                      <p:nvPr/>
                    </p:nvPicPr>
                    <p:blipFill>
                      <a:blip r:embed="rId5"/>
                      <a:stretch>
                        <a:fillRect/>
                      </a:stretch>
                    </p:blipFill>
                    <p:spPr>
                      <a:xfrm>
                        <a:off x="990600" y="2057400"/>
                        <a:ext cx="7010400" cy="4030980"/>
                      </a:xfrm>
                      <a:prstGeom prst="rect">
                        <a:avLst/>
                      </a:prstGeom>
                      <a:noFill/>
                    </p:spPr>
                  </p:pic>
                </p:oleObj>
              </mc:Fallback>
            </mc:AlternateContent>
          </a:graphicData>
        </a:graphic>
      </p:graphicFrame>
      <p:sp>
        <p:nvSpPr>
          <p:cNvPr id="9" name="Rectangle 8"/>
          <p:cNvSpPr/>
          <p:nvPr/>
        </p:nvSpPr>
        <p:spPr>
          <a:xfrm>
            <a:off x="990600" y="5257800"/>
            <a:ext cx="7010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8288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t>Schedule of Pension Amounts by Employer </a:t>
            </a:r>
            <a:r>
              <a:rPr lang="en-US" sz="2400" b="1" dirty="0" smtClean="0"/>
              <a:t>(2 </a:t>
            </a:r>
            <a:r>
              <a:rPr lang="en-US" sz="2400" b="1" dirty="0"/>
              <a:t>of 2)</a:t>
            </a:r>
          </a:p>
        </p:txBody>
      </p:sp>
      <p:sp>
        <p:nvSpPr>
          <p:cNvPr id="3" name="Slide Number Placeholder 2"/>
          <p:cNvSpPr>
            <a:spLocks noGrp="1"/>
          </p:cNvSpPr>
          <p:nvPr>
            <p:ph type="sldNum" sz="quarter" idx="4"/>
          </p:nvPr>
        </p:nvSpPr>
        <p:spPr/>
        <p:txBody>
          <a:bodyPr/>
          <a:lstStyle/>
          <a:p>
            <a:pPr>
              <a:defRPr/>
            </a:pPr>
            <a:fld id="{28A9E094-A230-4673-B8D6-32647B122B47}" type="slidenum">
              <a:rPr lang="en-US" smtClean="0"/>
              <a:pPr>
                <a:defRPr/>
              </a:pPr>
              <a:t>11</a:t>
            </a:fld>
            <a:endParaRPr lang="en-US" dirty="0"/>
          </a:p>
        </p:txBody>
      </p:sp>
      <p:pic>
        <p:nvPicPr>
          <p:cNvPr id="102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2687"/>
            <a:ext cx="8229600" cy="434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5181600"/>
            <a:ext cx="815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821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25"/>
            <a:ext cx="8229600" cy="1265238"/>
          </a:xfrm>
        </p:spPr>
        <p:txBody>
          <a:bodyPr>
            <a:normAutofit/>
          </a:bodyPr>
          <a:lstStyle/>
          <a:p>
            <a:pPr algn="ctr"/>
            <a:r>
              <a:rPr lang="en-US" sz="3200" b="1" dirty="0" smtClean="0"/>
              <a:t>PERA GASB 68 Reconciliation</a:t>
            </a:r>
            <a:br>
              <a:rPr lang="en-US" sz="3200" b="1" dirty="0" smtClean="0"/>
            </a:br>
            <a:r>
              <a:rPr lang="en-US" sz="1600" dirty="0"/>
              <a:t>For </a:t>
            </a:r>
            <a:r>
              <a:rPr lang="en-US" sz="1600" dirty="0" smtClean="0"/>
              <a:t>Fiscal Year Ended </a:t>
            </a:r>
            <a:r>
              <a:rPr lang="en-US" sz="1600" dirty="0"/>
              <a:t>June 30, 2014</a:t>
            </a:r>
            <a:endParaRPr lang="en-US" sz="1600" b="1"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pPr>
              <a:defRPr/>
            </a:pPr>
            <a:fld id="{28A9E094-A230-4673-B8D6-32647B122B47}" type="slidenum">
              <a:rPr lang="en-US" smtClean="0"/>
              <a:pPr>
                <a:defRPr/>
              </a:pPr>
              <a:t>12</a:t>
            </a:fld>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807" t="7329" r="8251" b="33947"/>
          <a:stretch/>
        </p:blipFill>
        <p:spPr>
          <a:xfrm>
            <a:off x="405377" y="1475233"/>
            <a:ext cx="8458207" cy="4986527"/>
          </a:xfrm>
        </p:spPr>
      </p:pic>
      <p:sp>
        <p:nvSpPr>
          <p:cNvPr id="5" name="Rectangle 4"/>
          <p:cNvSpPr/>
          <p:nvPr/>
        </p:nvSpPr>
        <p:spPr>
          <a:xfrm>
            <a:off x="1066800" y="4267200"/>
            <a:ext cx="7467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4953000"/>
            <a:ext cx="7467600" cy="152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6800" y="4572000"/>
            <a:ext cx="746760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2789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Pension Expense </a:t>
            </a:r>
            <a:endParaRPr lang="en-US" sz="4400" b="1" dirty="0"/>
          </a:p>
        </p:txBody>
      </p:sp>
      <p:sp>
        <p:nvSpPr>
          <p:cNvPr id="3" name="Content Placeholder 2"/>
          <p:cNvSpPr>
            <a:spLocks noGrp="1"/>
          </p:cNvSpPr>
          <p:nvPr>
            <p:ph idx="1"/>
          </p:nvPr>
        </p:nvSpPr>
        <p:spPr>
          <a:xfrm>
            <a:off x="152400" y="1447800"/>
            <a:ext cx="8229600" cy="4525963"/>
          </a:xfrm>
        </p:spPr>
        <p:txBody>
          <a:bodyPr/>
          <a:lstStyle/>
          <a:p>
            <a:pPr marL="393700" lvl="1" indent="0" algn="ctr">
              <a:spcAft>
                <a:spcPts val="1200"/>
              </a:spcAft>
              <a:buNone/>
            </a:pPr>
            <a:r>
              <a:rPr lang="en-US" sz="2000" dirty="0" smtClean="0"/>
              <a:t>Change in NPL during measurement period +/- deferrals</a:t>
            </a:r>
          </a:p>
        </p:txBody>
      </p:sp>
      <p:graphicFrame>
        <p:nvGraphicFramePr>
          <p:cNvPr id="4" name="Table 3"/>
          <p:cNvGraphicFramePr>
            <a:graphicFrameLocks noGrp="1"/>
          </p:cNvGraphicFramePr>
          <p:nvPr>
            <p:extLst>
              <p:ext uri="{D42A27DB-BD31-4B8C-83A1-F6EECF244321}">
                <p14:modId xmlns:p14="http://schemas.microsoft.com/office/powerpoint/2010/main" val="1994377918"/>
              </p:ext>
            </p:extLst>
          </p:nvPr>
        </p:nvGraphicFramePr>
        <p:xfrm>
          <a:off x="533400" y="2057400"/>
          <a:ext cx="8153400" cy="4218504"/>
        </p:xfrm>
        <a:graphic>
          <a:graphicData uri="http://schemas.openxmlformats.org/drawingml/2006/table">
            <a:tbl>
              <a:tblPr firstRow="1" bandRow="1">
                <a:tableStyleId>{5C22544A-7EE6-4342-B048-85BDC9FD1C3A}</a:tableStyleId>
              </a:tblPr>
              <a:tblGrid>
                <a:gridCol w="4892040"/>
                <a:gridCol w="3261360"/>
              </a:tblGrid>
              <a:tr h="392153">
                <a:tc>
                  <a:txBody>
                    <a:bodyPr/>
                    <a:lstStyle/>
                    <a:p>
                      <a:r>
                        <a:rPr lang="en-US" dirty="0" smtClean="0"/>
                        <a:t>Source of Change in NPL</a:t>
                      </a:r>
                      <a:endParaRPr lang="en-US" dirty="0"/>
                    </a:p>
                  </a:txBody>
                  <a:tcPr/>
                </a:tc>
                <a:tc>
                  <a:txBody>
                    <a:bodyPr/>
                    <a:lstStyle/>
                    <a:p>
                      <a:r>
                        <a:rPr lang="en-US" dirty="0" smtClean="0"/>
                        <a:t>Expense/Deferral</a:t>
                      </a:r>
                      <a:endParaRPr lang="en-US" dirty="0"/>
                    </a:p>
                  </a:txBody>
                  <a:tcPr/>
                </a:tc>
              </a:tr>
              <a:tr h="392153">
                <a:tc>
                  <a:txBody>
                    <a:bodyPr/>
                    <a:lstStyle/>
                    <a:p>
                      <a:r>
                        <a:rPr lang="en-US" dirty="0" smtClean="0">
                          <a:solidFill>
                            <a:schemeClr val="accent6">
                              <a:lumMod val="50000"/>
                            </a:schemeClr>
                          </a:solidFill>
                        </a:rPr>
                        <a:t>Service (Normal) Cost</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Immediate</a:t>
                      </a:r>
                      <a:endParaRPr lang="en-US" dirty="0">
                        <a:solidFill>
                          <a:schemeClr val="accent6">
                            <a:lumMod val="50000"/>
                          </a:schemeClr>
                        </a:solidFill>
                      </a:endParaRPr>
                    </a:p>
                  </a:txBody>
                  <a:tcPr/>
                </a:tc>
              </a:tr>
              <a:tr h="392153">
                <a:tc>
                  <a:txBody>
                    <a:bodyPr/>
                    <a:lstStyle/>
                    <a:p>
                      <a:r>
                        <a:rPr lang="en-US" dirty="0" smtClean="0">
                          <a:solidFill>
                            <a:schemeClr val="accent6">
                              <a:lumMod val="50000"/>
                            </a:schemeClr>
                          </a:solidFill>
                        </a:rPr>
                        <a:t>Interest on the TPL</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Immediate</a:t>
                      </a:r>
                      <a:endParaRPr lang="en-US" dirty="0">
                        <a:solidFill>
                          <a:schemeClr val="accent6">
                            <a:lumMod val="50000"/>
                          </a:schemeClr>
                        </a:solidFill>
                      </a:endParaRPr>
                    </a:p>
                  </a:txBody>
                  <a:tcPr/>
                </a:tc>
              </a:tr>
              <a:tr h="392153">
                <a:tc>
                  <a:txBody>
                    <a:bodyPr/>
                    <a:lstStyle/>
                    <a:p>
                      <a:r>
                        <a:rPr lang="en-US" dirty="0" smtClean="0">
                          <a:solidFill>
                            <a:schemeClr val="accent6">
                              <a:lumMod val="50000"/>
                            </a:schemeClr>
                          </a:solidFill>
                        </a:rPr>
                        <a:t>Projected Investment Earnings</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Immediate</a:t>
                      </a:r>
                      <a:endParaRPr lang="en-US" dirty="0">
                        <a:solidFill>
                          <a:schemeClr val="accent6">
                            <a:lumMod val="50000"/>
                          </a:schemeClr>
                        </a:solidFill>
                      </a:endParaRPr>
                    </a:p>
                  </a:txBody>
                  <a:tcPr/>
                </a:tc>
              </a:tr>
              <a:tr h="392153">
                <a:tc>
                  <a:txBody>
                    <a:bodyPr/>
                    <a:lstStyle/>
                    <a:p>
                      <a:r>
                        <a:rPr lang="en-US" dirty="0" smtClean="0">
                          <a:solidFill>
                            <a:schemeClr val="accent6">
                              <a:lumMod val="50000"/>
                            </a:schemeClr>
                          </a:solidFill>
                        </a:rPr>
                        <a:t>Changes in Benefit Provisions</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Immediate</a:t>
                      </a:r>
                      <a:endParaRPr lang="en-US" dirty="0">
                        <a:solidFill>
                          <a:schemeClr val="accent6">
                            <a:lumMod val="50000"/>
                          </a:schemeClr>
                        </a:solidFill>
                      </a:endParaRPr>
                    </a:p>
                  </a:txBody>
                  <a:tcPr/>
                </a:tc>
              </a:tr>
              <a:tr h="392153">
                <a:tc>
                  <a:txBody>
                    <a:bodyPr/>
                    <a:lstStyle/>
                    <a:p>
                      <a:r>
                        <a:rPr lang="en-US" dirty="0" smtClean="0">
                          <a:solidFill>
                            <a:schemeClr val="accent6">
                              <a:lumMod val="50000"/>
                            </a:schemeClr>
                          </a:solidFill>
                        </a:rPr>
                        <a:t>Actuarial Gains and Losses</a:t>
                      </a:r>
                      <a:endParaRPr lang="en-US" dirty="0">
                        <a:solidFill>
                          <a:schemeClr val="accent6">
                            <a:lumMod val="50000"/>
                          </a:schemeClr>
                        </a:solidFill>
                      </a:endParaRPr>
                    </a:p>
                  </a:txBody>
                  <a:tcPr/>
                </a:tc>
                <a:tc rowSpan="3">
                  <a:txBody>
                    <a:bodyPr/>
                    <a:lstStyle/>
                    <a:p>
                      <a:r>
                        <a:rPr lang="en-US" dirty="0" smtClean="0">
                          <a:solidFill>
                            <a:schemeClr val="accent6">
                              <a:lumMod val="50000"/>
                            </a:schemeClr>
                          </a:solidFill>
                        </a:rPr>
                        <a:t>Expense over average remaining service lives of all active and in-active employees</a:t>
                      </a:r>
                      <a:endParaRPr lang="en-US" dirty="0">
                        <a:solidFill>
                          <a:schemeClr val="accent6">
                            <a:lumMod val="50000"/>
                          </a:schemeClr>
                        </a:solidFill>
                      </a:endParaRPr>
                    </a:p>
                  </a:txBody>
                  <a:tcPr/>
                </a:tc>
              </a:tr>
              <a:tr h="392153">
                <a:tc>
                  <a:txBody>
                    <a:bodyPr/>
                    <a:lstStyle/>
                    <a:p>
                      <a:r>
                        <a:rPr lang="en-US" dirty="0" smtClean="0">
                          <a:solidFill>
                            <a:schemeClr val="accent6">
                              <a:lumMod val="50000"/>
                            </a:schemeClr>
                          </a:solidFill>
                        </a:rPr>
                        <a:t>Changes in Actuarial Assumptions</a:t>
                      </a:r>
                      <a:endParaRPr lang="en-US" dirty="0">
                        <a:solidFill>
                          <a:schemeClr val="accent6">
                            <a:lumMod val="50000"/>
                          </a:schemeClr>
                        </a:solidFill>
                      </a:endParaRPr>
                    </a:p>
                  </a:txBody>
                  <a:tcPr/>
                </a:tc>
                <a:tc vMerge="1">
                  <a:txBody>
                    <a:bodyPr/>
                    <a:lstStyle/>
                    <a:p>
                      <a:endParaRPr lang="en-US" dirty="0"/>
                    </a:p>
                  </a:txBody>
                  <a:tcPr/>
                </a:tc>
              </a:tr>
              <a:tr h="392153">
                <a:tc>
                  <a:txBody>
                    <a:bodyPr/>
                    <a:lstStyle/>
                    <a:p>
                      <a:r>
                        <a:rPr lang="en-US" dirty="0" smtClean="0">
                          <a:solidFill>
                            <a:schemeClr val="accent6">
                              <a:lumMod val="50000"/>
                            </a:schemeClr>
                          </a:solidFill>
                        </a:rPr>
                        <a:t>Changes in Proportionate Share</a:t>
                      </a:r>
                      <a:endParaRPr lang="en-US" dirty="0">
                        <a:solidFill>
                          <a:schemeClr val="accent6">
                            <a:lumMod val="50000"/>
                          </a:schemeClr>
                        </a:solidFill>
                      </a:endParaRPr>
                    </a:p>
                  </a:txBody>
                  <a:tcPr/>
                </a:tc>
                <a:tc vMerge="1">
                  <a:txBody>
                    <a:bodyPr/>
                    <a:lstStyle/>
                    <a:p>
                      <a:endParaRPr lang="en-US" dirty="0"/>
                    </a:p>
                  </a:txBody>
                  <a:tcPr/>
                </a:tc>
              </a:tr>
              <a:tr h="676866">
                <a:tc>
                  <a:txBody>
                    <a:bodyPr/>
                    <a:lstStyle/>
                    <a:p>
                      <a:r>
                        <a:rPr lang="en-US" dirty="0" smtClean="0">
                          <a:solidFill>
                            <a:schemeClr val="accent6">
                              <a:lumMod val="50000"/>
                            </a:schemeClr>
                          </a:solidFill>
                        </a:rPr>
                        <a:t>Differences between Projected and Actual Investment Earnings</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Expense over 5-year closed period</a:t>
                      </a:r>
                      <a:endParaRPr lang="en-US" dirty="0">
                        <a:solidFill>
                          <a:schemeClr val="accent6">
                            <a:lumMod val="50000"/>
                          </a:schemeClr>
                        </a:solidFill>
                      </a:endParaRPr>
                    </a:p>
                  </a:txBody>
                  <a:tcPr/>
                </a:tc>
              </a:tr>
              <a:tr h="392153">
                <a:tc>
                  <a:txBody>
                    <a:bodyPr/>
                    <a:lstStyle/>
                    <a:p>
                      <a:r>
                        <a:rPr lang="en-US" dirty="0" smtClean="0">
                          <a:solidFill>
                            <a:schemeClr val="accent6">
                              <a:lumMod val="50000"/>
                            </a:schemeClr>
                          </a:solidFill>
                        </a:rPr>
                        <a:t>Other Changes</a:t>
                      </a:r>
                      <a:r>
                        <a:rPr lang="en-US" baseline="0" dirty="0" smtClean="0">
                          <a:solidFill>
                            <a:schemeClr val="accent6">
                              <a:lumMod val="50000"/>
                            </a:schemeClr>
                          </a:solidFill>
                        </a:rPr>
                        <a:t> in the NPL</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Immediate</a:t>
                      </a:r>
                      <a:endParaRPr lang="en-US" dirty="0">
                        <a:solidFill>
                          <a:schemeClr val="accent6">
                            <a:lumMod val="50000"/>
                          </a:schemeClr>
                        </a:solidFill>
                      </a:endParaRPr>
                    </a:p>
                  </a:txBody>
                  <a:tcPr/>
                </a:tc>
              </a:tr>
            </a:tbl>
          </a:graphicData>
        </a:graphic>
      </p:graphicFrame>
      <p:sp>
        <p:nvSpPr>
          <p:cNvPr id="5" name="Slide Number Placeholder 4"/>
          <p:cNvSpPr>
            <a:spLocks noGrp="1"/>
          </p:cNvSpPr>
          <p:nvPr>
            <p:ph type="sldNum" sz="quarter" idx="4"/>
          </p:nvPr>
        </p:nvSpPr>
        <p:spPr/>
        <p:txBody>
          <a:bodyPr/>
          <a:lstStyle/>
          <a:p>
            <a:pPr>
              <a:defRPr/>
            </a:pPr>
            <a:fld id="{28A9E094-A230-4673-B8D6-32647B122B47}" type="slidenum">
              <a:rPr lang="en-US" smtClean="0"/>
              <a:pPr>
                <a:defRPr/>
              </a:pPr>
              <a:t>13</a:t>
            </a:fld>
            <a:endParaRPr lang="en-US" dirty="0"/>
          </a:p>
        </p:txBody>
      </p:sp>
    </p:spTree>
    <p:extLst>
      <p:ext uri="{BB962C8B-B14F-4D97-AF65-F5344CB8AC3E}">
        <p14:creationId xmlns:p14="http://schemas.microsoft.com/office/powerpoint/2010/main" val="536004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25"/>
            <a:ext cx="8229600" cy="1265238"/>
          </a:xfrm>
        </p:spPr>
        <p:txBody>
          <a:bodyPr>
            <a:normAutofit/>
          </a:bodyPr>
          <a:lstStyle/>
          <a:p>
            <a:pPr algn="ctr"/>
            <a:r>
              <a:rPr lang="en-US" sz="2400" b="1" dirty="0" smtClean="0"/>
              <a:t>Minnetonka School District GASB 68 Reconciliation</a:t>
            </a:r>
            <a:r>
              <a:rPr lang="en-US" sz="3200" b="1" dirty="0" smtClean="0"/>
              <a:t/>
            </a:r>
            <a:br>
              <a:rPr lang="en-US" sz="3200" b="1" dirty="0" smtClean="0"/>
            </a:br>
            <a:r>
              <a:rPr lang="en-US" sz="1600" dirty="0"/>
              <a:t>For </a:t>
            </a:r>
            <a:r>
              <a:rPr lang="en-US" sz="1600" dirty="0" smtClean="0"/>
              <a:t>Fiscal Year Ended </a:t>
            </a:r>
            <a:r>
              <a:rPr lang="en-US" sz="1600" dirty="0"/>
              <a:t>June 30, 2014</a:t>
            </a:r>
            <a:endParaRPr lang="en-US" sz="1600" b="1"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pPr>
              <a:defRPr/>
            </a:pPr>
            <a:fld id="{28A9E094-A230-4673-B8D6-32647B122B47}" type="slidenum">
              <a:rPr lang="en-US" smtClean="0"/>
              <a:pPr>
                <a:defRPr/>
              </a:pPr>
              <a:t>14</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87296905"/>
              </p:ext>
            </p:extLst>
          </p:nvPr>
        </p:nvGraphicFramePr>
        <p:xfrm>
          <a:off x="1066800" y="1676400"/>
          <a:ext cx="6887017" cy="5047748"/>
        </p:xfrm>
        <a:graphic>
          <a:graphicData uri="http://schemas.openxmlformats.org/drawingml/2006/table">
            <a:tbl>
              <a:tblPr/>
              <a:tblGrid>
                <a:gridCol w="145296"/>
                <a:gridCol w="464946"/>
                <a:gridCol w="464946"/>
                <a:gridCol w="828186"/>
                <a:gridCol w="639301"/>
                <a:gridCol w="639301"/>
                <a:gridCol w="464946"/>
                <a:gridCol w="515800"/>
                <a:gridCol w="687733"/>
                <a:gridCol w="687733"/>
                <a:gridCol w="777332"/>
                <a:gridCol w="571497"/>
              </a:tblGrid>
              <a:tr h="145296">
                <a:tc gridSpan="4">
                  <a:txBody>
                    <a:bodyPr/>
                    <a:lstStyle/>
                    <a:p>
                      <a:pPr algn="l" fontAlgn="b"/>
                      <a:r>
                        <a:rPr lang="en-US" sz="800" b="1" i="0" u="none" strike="noStrike" dirty="0">
                          <a:solidFill>
                            <a:srgbClr val="000000"/>
                          </a:solidFill>
                          <a:effectLst/>
                          <a:latin typeface="Calibri"/>
                        </a:rPr>
                        <a:t>Minnetonka School District</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r>
              <a:tr h="145296">
                <a:tc gridSpan="4">
                  <a:txBody>
                    <a:bodyPr/>
                    <a:lstStyle/>
                    <a:p>
                      <a:pPr algn="l" fontAlgn="b"/>
                      <a:r>
                        <a:rPr lang="en-US" sz="800" b="1" i="0" u="none" strike="noStrike">
                          <a:solidFill>
                            <a:srgbClr val="000000"/>
                          </a:solidFill>
                          <a:effectLst/>
                          <a:latin typeface="Calibri"/>
                        </a:rPr>
                        <a:t>General Employees Retirement Fund</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r>
              <a:tr h="145296">
                <a:tc gridSpan="7">
                  <a:txBody>
                    <a:bodyPr/>
                    <a:lstStyle/>
                    <a:p>
                      <a:pPr algn="l" fontAlgn="b"/>
                      <a:r>
                        <a:rPr lang="en-US" sz="800" b="1" i="0" u="none" strike="noStrike">
                          <a:solidFill>
                            <a:srgbClr val="000000"/>
                          </a:solidFill>
                          <a:effectLst/>
                          <a:latin typeface="Calibri"/>
                        </a:rPr>
                        <a:t>Reconciliation of Beginning Net Pension Liabiliity to Ending Net Pension Liability</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r>
              <a:tr h="145296">
                <a:tc gridSpan="3">
                  <a:txBody>
                    <a:bodyPr/>
                    <a:lstStyle/>
                    <a:p>
                      <a:pPr algn="l" fontAlgn="b"/>
                      <a:r>
                        <a:rPr lang="en-US" sz="800" b="1" i="0" u="none" strike="noStrike">
                          <a:solidFill>
                            <a:srgbClr val="000000"/>
                          </a:solidFill>
                          <a:effectLst/>
                          <a:latin typeface="Calibri"/>
                        </a:rPr>
                        <a:t>(Dollars in Thousands)</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r>
              <a:tr h="268797">
                <a:tc>
                  <a:txBody>
                    <a:bodyPr/>
                    <a:lstStyle/>
                    <a:p>
                      <a:pPr algn="l" fontAlgn="b"/>
                      <a:endParaRPr lang="en-US" sz="800" b="1"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r>
              <a:tr h="1046129">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ctr" fontAlgn="b"/>
                      <a:r>
                        <a:rPr lang="en-US" sz="800" b="1" i="0" u="none" strike="noStrike" dirty="0">
                          <a:solidFill>
                            <a:srgbClr val="000000"/>
                          </a:solidFill>
                          <a:effectLst/>
                          <a:latin typeface="Calibri"/>
                        </a:rPr>
                        <a:t>Plan NPL</a:t>
                      </a:r>
                    </a:p>
                  </a:txBody>
                  <a:tcPr marL="7265" marR="7265" marT="7265" marB="0" anchor="b">
                    <a:lnL>
                      <a:noFill/>
                    </a:lnL>
                    <a:lnR>
                      <a:noFill/>
                    </a:lnR>
                    <a:lnT>
                      <a:noFill/>
                    </a:lnT>
                    <a:lnB>
                      <a:noFill/>
                    </a:lnB>
                  </a:tcPr>
                </a:tc>
                <a:tc>
                  <a:txBody>
                    <a:bodyPr/>
                    <a:lstStyle/>
                    <a:p>
                      <a:pPr algn="ctr" fontAlgn="b"/>
                      <a:r>
                        <a:rPr lang="en-US" sz="800" b="1" i="0" u="none" strike="noStrike" dirty="0" smtClean="0">
                          <a:solidFill>
                            <a:srgbClr val="000000"/>
                          </a:solidFill>
                          <a:effectLst/>
                          <a:latin typeface="Calibri"/>
                        </a:rPr>
                        <a:t>District’s </a:t>
                      </a:r>
                      <a:r>
                        <a:rPr lang="en-US" sz="800" b="1" i="0" u="none" strike="noStrike" dirty="0">
                          <a:solidFill>
                            <a:srgbClr val="000000"/>
                          </a:solidFill>
                          <a:effectLst/>
                          <a:latin typeface="Calibri"/>
                        </a:rPr>
                        <a:t>Share @ 0.3502 %</a:t>
                      </a:r>
                    </a:p>
                  </a:txBody>
                  <a:tcPr marL="7265" marR="7265" marT="7265"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Plan Deferred Outflows</a:t>
                      </a:r>
                    </a:p>
                  </a:txBody>
                  <a:tcPr marL="7265" marR="7265" marT="7265"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Plan Deferred Inflows</a:t>
                      </a:r>
                    </a:p>
                  </a:txBody>
                  <a:tcPr marL="7265" marR="7265" marT="7265"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District's Share of Plan Deferred Outflows (Amortization Period of 4 Years)</a:t>
                      </a:r>
                    </a:p>
                  </a:txBody>
                  <a:tcPr marL="7265" marR="7265" marT="7265"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District's Share of Plan Deferred Inflows (Amortization Period of 5 Years)</a:t>
                      </a:r>
                    </a:p>
                  </a:txBody>
                  <a:tcPr marL="7265" marR="7265" marT="7265"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ctr" fontAlgn="b"/>
                      <a:r>
                        <a:rPr lang="en-US" sz="800" b="1" i="0" u="none" strike="noStrike" dirty="0">
                          <a:solidFill>
                            <a:srgbClr val="000000"/>
                          </a:solidFill>
                          <a:effectLst/>
                          <a:latin typeface="Calibri"/>
                        </a:rPr>
                        <a:t>Pension Expense</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0.003502</a:t>
                      </a:r>
                    </a:p>
                  </a:txBody>
                  <a:tcPr marL="7265" marR="7265" marT="7265"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4</a:t>
                      </a:r>
                    </a:p>
                  </a:txBody>
                  <a:tcPr marL="7265" marR="7265" marT="7265" marB="0" anchor="b">
                    <a:lnL>
                      <a:noFill/>
                    </a:lnL>
                    <a:lnR>
                      <a:noFill/>
                    </a:lnR>
                    <a:lnT>
                      <a:noFill/>
                    </a:lnT>
                    <a:lnB>
                      <a:noFill/>
                    </a:lnB>
                  </a:tcPr>
                </a:tc>
                <a:tc>
                  <a:txBody>
                    <a:bodyPr/>
                    <a:lstStyle/>
                    <a:p>
                      <a:pPr algn="ctr" fontAlgn="b"/>
                      <a:r>
                        <a:rPr lang="en-US" sz="800" b="1" i="0" u="none" strike="noStrike">
                          <a:solidFill>
                            <a:srgbClr val="000000"/>
                          </a:solidFill>
                          <a:effectLst/>
                          <a:latin typeface="Calibri"/>
                        </a:rPr>
                        <a:t>5</a:t>
                      </a:r>
                    </a:p>
                  </a:txBody>
                  <a:tcPr marL="7265" marR="7265" marT="7265"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r>
              <a:tr h="145296">
                <a:tc gridSpan="4">
                  <a:txBody>
                    <a:bodyPr/>
                    <a:lstStyle/>
                    <a:p>
                      <a:pPr algn="l" fontAlgn="b"/>
                      <a:r>
                        <a:rPr lang="en-US" sz="800" b="1" i="0" u="none" strike="noStrike">
                          <a:solidFill>
                            <a:srgbClr val="000000"/>
                          </a:solidFill>
                          <a:effectLst/>
                          <a:latin typeface="Calibri"/>
                        </a:rPr>
                        <a:t>Balance at the Beginning of the Year</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dirty="0">
                          <a:solidFill>
                            <a:srgbClr val="000000"/>
                          </a:solidFill>
                          <a:effectLst/>
                          <a:latin typeface="Calibri"/>
                        </a:rPr>
                        <a:t>$5,444,074</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$19,065</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r>
              <a:tr h="145296">
                <a:tc gridSpan="3">
                  <a:txBody>
                    <a:bodyPr/>
                    <a:lstStyle/>
                    <a:p>
                      <a:pPr algn="l" fontAlgn="b"/>
                      <a:r>
                        <a:rPr lang="en-US" sz="800" b="0" i="0" u="none" strike="noStrike">
                          <a:solidFill>
                            <a:srgbClr val="000000"/>
                          </a:solidFill>
                          <a:effectLst/>
                          <a:latin typeface="Calibri"/>
                        </a:rPr>
                        <a:t>Changes for the Year:</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2">
                  <a:txBody>
                    <a:bodyPr/>
                    <a:lstStyle/>
                    <a:p>
                      <a:pPr algn="l" fontAlgn="b"/>
                      <a:r>
                        <a:rPr lang="en-US" sz="800" b="0" i="0" u="none" strike="noStrike">
                          <a:solidFill>
                            <a:srgbClr val="000000"/>
                          </a:solidFill>
                          <a:effectLst/>
                          <a:latin typeface="Calibri"/>
                        </a:rPr>
                        <a:t>Service Cost</a:t>
                      </a:r>
                    </a:p>
                  </a:txBody>
                  <a:tcPr marL="7265" marR="7265" marT="7265"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$388,391</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$1,360</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$1,360</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3">
                  <a:txBody>
                    <a:bodyPr/>
                    <a:lstStyle/>
                    <a:p>
                      <a:pPr algn="l" fontAlgn="b"/>
                      <a:r>
                        <a:rPr lang="en-US" sz="800" b="0" i="0" u="none" strike="noStrike">
                          <a:solidFill>
                            <a:srgbClr val="000000"/>
                          </a:solidFill>
                          <a:effectLst/>
                          <a:latin typeface="Calibri"/>
                        </a:rPr>
                        <a:t>Interest on Total Pension Liability</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$1,591,756</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$5,574</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$5,574</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3">
                  <a:txBody>
                    <a:bodyPr/>
                    <a:lstStyle/>
                    <a:p>
                      <a:pPr algn="l" fontAlgn="b"/>
                      <a:r>
                        <a:rPr lang="en-US" sz="800" b="0" i="0" u="none" strike="noStrike">
                          <a:solidFill>
                            <a:srgbClr val="000000"/>
                          </a:solidFill>
                          <a:effectLst/>
                          <a:latin typeface="Calibri"/>
                        </a:rPr>
                        <a:t>Interest on Fiduciary Net Position</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$1,174,279</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$4,112</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$4,112</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3">
                  <a:txBody>
                    <a:bodyPr/>
                    <a:lstStyle/>
                    <a:p>
                      <a:pPr algn="l" fontAlgn="b"/>
                      <a:r>
                        <a:rPr lang="en-US" sz="800" b="0" i="0" u="none" strike="noStrike" dirty="0">
                          <a:solidFill>
                            <a:srgbClr val="000000"/>
                          </a:solidFill>
                          <a:effectLst/>
                          <a:latin typeface="Calibri"/>
                        </a:rPr>
                        <a:t>Changes in Benefit Terms</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3">
                  <a:txBody>
                    <a:bodyPr/>
                    <a:lstStyle/>
                    <a:p>
                      <a:pPr algn="l" fontAlgn="b"/>
                      <a:r>
                        <a:rPr lang="en-US" sz="800" b="0" i="0" u="none" strike="noStrike" dirty="0" smtClean="0">
                          <a:solidFill>
                            <a:srgbClr val="000000"/>
                          </a:solidFill>
                          <a:effectLst/>
                          <a:latin typeface="Calibri"/>
                        </a:rPr>
                        <a:t>Liability Experience </a:t>
                      </a:r>
                      <a:r>
                        <a:rPr lang="en-US" sz="800" b="0" i="0" u="none" strike="noStrike" dirty="0">
                          <a:solidFill>
                            <a:srgbClr val="000000"/>
                          </a:solidFill>
                          <a:effectLst/>
                          <a:latin typeface="Calibri"/>
                        </a:rPr>
                        <a:t>Gains and Losses</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$96,123</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$337</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$72,092</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$252</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endParaRPr lang="en-US" sz="800" b="0"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a:rPr>
                        <a:t>$84</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3">
                  <a:txBody>
                    <a:bodyPr/>
                    <a:lstStyle/>
                    <a:p>
                      <a:pPr algn="l" fontAlgn="b"/>
                      <a:r>
                        <a:rPr lang="en-US" sz="800" b="0" i="0" u="none" strike="noStrike" dirty="0">
                          <a:solidFill>
                            <a:srgbClr val="000000"/>
                          </a:solidFill>
                          <a:effectLst/>
                          <a:latin typeface="Calibri"/>
                        </a:rPr>
                        <a:t>Changes in Assumptions</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$645,499</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$2,261</a:t>
                      </a:r>
                    </a:p>
                  </a:txBody>
                  <a:tcPr marL="7265" marR="7265" marT="7265"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a:rPr>
                        <a:t>$484,124</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$1,695</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$565</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3">
                  <a:txBody>
                    <a:bodyPr/>
                    <a:lstStyle/>
                    <a:p>
                      <a:pPr algn="l" fontAlgn="b"/>
                      <a:r>
                        <a:rPr lang="en-US" sz="800" b="0" i="0" u="none" strike="noStrike">
                          <a:solidFill>
                            <a:srgbClr val="000000"/>
                          </a:solidFill>
                          <a:effectLst/>
                          <a:latin typeface="Calibri"/>
                        </a:rPr>
                        <a:t>Contributions - Employer</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$382,251</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$1,339</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3">
                  <a:txBody>
                    <a:bodyPr/>
                    <a:lstStyle/>
                    <a:p>
                      <a:pPr algn="l" fontAlgn="b"/>
                      <a:r>
                        <a:rPr lang="en-US" sz="800" b="0" i="0" u="none" strike="noStrike">
                          <a:solidFill>
                            <a:srgbClr val="000000"/>
                          </a:solidFill>
                          <a:effectLst/>
                          <a:latin typeface="Calibri"/>
                        </a:rPr>
                        <a:t>Contributions - Employees</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$334,495</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$1,171</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$1,171</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2">
                  <a:txBody>
                    <a:bodyPr/>
                    <a:lstStyle/>
                    <a:p>
                      <a:pPr algn="l" fontAlgn="b"/>
                      <a:r>
                        <a:rPr lang="en-US" sz="800" b="0" i="0" u="none" strike="noStrike">
                          <a:solidFill>
                            <a:srgbClr val="000000"/>
                          </a:solidFill>
                          <a:effectLst/>
                          <a:latin typeface="Calibri"/>
                        </a:rPr>
                        <a:t>Asset Gain (Loss)</a:t>
                      </a:r>
                    </a:p>
                  </a:txBody>
                  <a:tcPr marL="7265" marR="7265" marT="7265"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$1,586,575</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$5,556</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$1,269,260</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a:rPr>
                        <a:t>$4,445</a:t>
                      </a:r>
                    </a:p>
                  </a:txBody>
                  <a:tcPr marL="7265" marR="7265" marT="7265" marB="0" anchor="b">
                    <a:lnL>
                      <a:noFill/>
                    </a:lnL>
                    <a:lnR>
                      <a:noFill/>
                    </a:lnR>
                    <a:lnT>
                      <a:noFill/>
                    </a:lnT>
                    <a:lnB>
                      <a:noFill/>
                    </a:lnB>
                  </a:tcPr>
                </a:tc>
                <a:tc>
                  <a:txBody>
                    <a:bodyPr/>
                    <a:lstStyle/>
                    <a:p>
                      <a:pPr algn="r" fontAlgn="b"/>
                      <a:endParaRPr lang="en-US" sz="800" b="0"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a:rPr>
                        <a:t>$1,111</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2">
                  <a:txBody>
                    <a:bodyPr/>
                    <a:lstStyle/>
                    <a:p>
                      <a:pPr algn="l" fontAlgn="b"/>
                      <a:r>
                        <a:rPr lang="en-US" sz="800" b="0" i="0" u="none" strike="noStrike">
                          <a:solidFill>
                            <a:srgbClr val="000000"/>
                          </a:solidFill>
                          <a:effectLst/>
                          <a:latin typeface="Calibri"/>
                        </a:rPr>
                        <a:t>Benefit Payouts</a:t>
                      </a:r>
                    </a:p>
                  </a:txBody>
                  <a:tcPr marL="7265" marR="7265" marT="7265"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$0</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gridSpan="3">
                  <a:txBody>
                    <a:bodyPr/>
                    <a:lstStyle/>
                    <a:p>
                      <a:pPr algn="l" fontAlgn="b"/>
                      <a:r>
                        <a:rPr lang="en-US" sz="800" b="0" i="0" u="none" strike="noStrike">
                          <a:solidFill>
                            <a:srgbClr val="000000"/>
                          </a:solidFill>
                          <a:effectLst/>
                          <a:latin typeface="Calibri"/>
                        </a:rPr>
                        <a:t>Administrative Expenses</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$9,861</a:t>
                      </a: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$35</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$35</a:t>
                      </a:r>
                    </a:p>
                  </a:txBody>
                  <a:tcPr marL="7265" marR="7265" marT="7265" marB="0" anchor="b">
                    <a:lnL>
                      <a:noFill/>
                    </a:lnL>
                    <a:lnR>
                      <a:noFill/>
                    </a:lnR>
                    <a:lnT>
                      <a:noFill/>
                    </a:lnT>
                    <a:lnB>
                      <a:noFill/>
                    </a:lnB>
                  </a:tcPr>
                </a:tc>
              </a:tr>
              <a:tr h="145296">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r>
                        <a:rPr lang="en-US" sz="800" b="0" i="0" u="none" strike="noStrike">
                          <a:solidFill>
                            <a:srgbClr val="000000"/>
                          </a:solidFill>
                          <a:effectLst/>
                          <a:latin typeface="Calibri"/>
                        </a:rPr>
                        <a:t>Other</a:t>
                      </a: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$605</a:t>
                      </a:r>
                    </a:p>
                  </a:txBody>
                  <a:tcPr marL="7265" marR="7265" marT="72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a:t>
                      </a:r>
                    </a:p>
                  </a:txBody>
                  <a:tcPr marL="7265" marR="7265" marT="72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265" marR="7265" marT="72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265" marR="7265" marT="72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265" marR="7265" marT="72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265" marR="7265" marT="72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265" marR="7265" marT="72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a:t>
                      </a:r>
                    </a:p>
                  </a:txBody>
                  <a:tcPr marL="7265" marR="7265" marT="7265" marB="0" anchor="b">
                    <a:lnL>
                      <a:noFill/>
                    </a:lnL>
                    <a:lnR>
                      <a:noFill/>
                    </a:lnR>
                    <a:lnT>
                      <a:noFill/>
                    </a:lnT>
                    <a:lnB w="6350" cap="flat" cmpd="sng" algn="ctr">
                      <a:solidFill>
                        <a:srgbClr val="000000"/>
                      </a:solidFill>
                      <a:prstDash val="solid"/>
                      <a:round/>
                      <a:headEnd type="none" w="med" len="med"/>
                      <a:tailEnd type="none" w="med" len="med"/>
                    </a:lnB>
                  </a:tcPr>
                </a:tc>
              </a:tr>
              <a:tr h="145296">
                <a:tc gridSpan="2">
                  <a:txBody>
                    <a:bodyPr/>
                    <a:lstStyle/>
                    <a:p>
                      <a:pPr algn="l" fontAlgn="b"/>
                      <a:r>
                        <a:rPr lang="en-US" sz="800" b="1" i="0" u="none" strike="noStrike">
                          <a:solidFill>
                            <a:srgbClr val="000000"/>
                          </a:solidFill>
                          <a:effectLst/>
                          <a:latin typeface="Calibri"/>
                        </a:rPr>
                        <a:t>Net Changes</a:t>
                      </a:r>
                    </a:p>
                  </a:txBody>
                  <a:tcPr marL="7265" marR="7265" marT="7265"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r" fontAlgn="b"/>
                      <a:r>
                        <a:rPr lang="en-US" sz="800" b="0" i="0" u="none" strike="noStrike">
                          <a:solidFill>
                            <a:srgbClr val="000000"/>
                          </a:solidFill>
                          <a:effectLst/>
                          <a:latin typeface="Calibri"/>
                        </a:rPr>
                        <a:t>$746,575</a:t>
                      </a:r>
                    </a:p>
                  </a:txBody>
                  <a:tcPr marL="7265" marR="7265" marT="726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$2,615</a:t>
                      </a:r>
                    </a:p>
                  </a:txBody>
                  <a:tcPr marL="7265" marR="7265" marT="726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$556,216</a:t>
                      </a:r>
                    </a:p>
                  </a:txBody>
                  <a:tcPr marL="7265" marR="7265" marT="726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$1,269,260</a:t>
                      </a:r>
                    </a:p>
                  </a:txBody>
                  <a:tcPr marL="7265" marR="7265" marT="726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$1,948</a:t>
                      </a:r>
                    </a:p>
                  </a:txBody>
                  <a:tcPr marL="7265" marR="7265" marT="726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$4,445</a:t>
                      </a:r>
                    </a:p>
                  </a:txBody>
                  <a:tcPr marL="7265" marR="7265" marT="726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a:endParaRPr>
                    </a:p>
                  </a:txBody>
                  <a:tcPr marL="7265" marR="7265" marT="726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$1,221</a:t>
                      </a:r>
                    </a:p>
                  </a:txBody>
                  <a:tcPr marL="7265" marR="7265" marT="726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561">
                <a:tc gridSpan="4">
                  <a:txBody>
                    <a:bodyPr/>
                    <a:lstStyle/>
                    <a:p>
                      <a:pPr algn="l" fontAlgn="b"/>
                      <a:r>
                        <a:rPr lang="en-US" sz="800" b="1" i="0" u="none" strike="noStrike">
                          <a:solidFill>
                            <a:srgbClr val="000000"/>
                          </a:solidFill>
                          <a:effectLst/>
                          <a:latin typeface="Calibri"/>
                        </a:rPr>
                        <a:t>Balance End of the Year</a:t>
                      </a:r>
                    </a:p>
                  </a:txBody>
                  <a:tcPr marL="7265" marR="7265" marT="726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a:rPr>
                        <a:t>$4,697,499</a:t>
                      </a:r>
                    </a:p>
                  </a:txBody>
                  <a:tcPr marL="7265" marR="7265" marT="726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$16,451</a:t>
                      </a:r>
                    </a:p>
                  </a:txBody>
                  <a:tcPr marL="7265" marR="7265" marT="726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$556,216</a:t>
                      </a:r>
                    </a:p>
                  </a:txBody>
                  <a:tcPr marL="7265" marR="7265" marT="726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$1,269,260</a:t>
                      </a:r>
                    </a:p>
                  </a:txBody>
                  <a:tcPr marL="7265" marR="7265" marT="726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$1,948</a:t>
                      </a:r>
                    </a:p>
                  </a:txBody>
                  <a:tcPr marL="7265" marR="7265" marT="726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$4,445</a:t>
                      </a:r>
                    </a:p>
                  </a:txBody>
                  <a:tcPr marL="7265" marR="7265" marT="726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a:endParaRPr>
                    </a:p>
                  </a:txBody>
                  <a:tcPr marL="7265" marR="7265" marT="726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a:endParaRPr>
                    </a:p>
                  </a:txBody>
                  <a:tcPr marL="7265" marR="7265" marT="726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52561">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7265" marR="7265" marT="726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7265" marR="7265" marT="726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7265" marR="7265" marT="7265" marB="0" anchor="b">
                    <a:lnL>
                      <a:noFill/>
                    </a:lnL>
                    <a:lnR>
                      <a:noFill/>
                    </a:lnR>
                    <a:lnT w="25400" cap="flat" cmpd="dbl" algn="ctr">
                      <a:solidFill>
                        <a:srgbClr val="000000"/>
                      </a:solidFill>
                      <a:prstDash val="solid"/>
                      <a:round/>
                      <a:headEnd type="none" w="med" len="med"/>
                      <a:tailEnd type="none" w="med" len="med"/>
                    </a:lnT>
                    <a:lnB>
                      <a:noFill/>
                    </a:lnB>
                  </a:tcPr>
                </a:tc>
              </a:tr>
            </a:tbl>
          </a:graphicData>
        </a:graphic>
      </p:graphicFrame>
      <p:sp>
        <p:nvSpPr>
          <p:cNvPr id="15" name="Rectangle 14"/>
          <p:cNvSpPr/>
          <p:nvPr/>
        </p:nvSpPr>
        <p:spPr>
          <a:xfrm>
            <a:off x="1066800" y="4572000"/>
            <a:ext cx="69342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66800" y="4876800"/>
            <a:ext cx="69342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9995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b="1" dirty="0" smtClean="0"/>
              <a:t>Example of Deferred Inflows/Outflows Amortization Schedule</a:t>
            </a:r>
            <a:endParaRPr lang="en-US" sz="2200" b="1" dirty="0"/>
          </a:p>
        </p:txBody>
      </p:sp>
      <p:sp>
        <p:nvSpPr>
          <p:cNvPr id="3" name="Slide Number Placeholder 2"/>
          <p:cNvSpPr>
            <a:spLocks noGrp="1"/>
          </p:cNvSpPr>
          <p:nvPr>
            <p:ph type="sldNum" sz="quarter" idx="4294967295"/>
          </p:nvPr>
        </p:nvSpPr>
        <p:spPr>
          <a:xfrm>
            <a:off x="7924800" y="6356350"/>
            <a:ext cx="762000" cy="365125"/>
          </a:xfrm>
          <a:prstGeom prst="rect">
            <a:avLst/>
          </a:prstGeom>
        </p:spPr>
        <p:txBody>
          <a:bodyPr/>
          <a:lstStyle/>
          <a:p>
            <a:pPr>
              <a:defRPr/>
            </a:pPr>
            <a:fld id="{28A9E094-A230-4673-B8D6-32647B122B47}" type="slidenum">
              <a:rPr lang="en-US" smtClean="0"/>
              <a:pPr>
                <a:defRPr/>
              </a:pPr>
              <a:t>15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7754336"/>
              </p:ext>
            </p:extLst>
          </p:nvPr>
        </p:nvGraphicFramePr>
        <p:xfrm>
          <a:off x="457200" y="1900551"/>
          <a:ext cx="8229599" cy="4360993"/>
        </p:xfrm>
        <a:graphic>
          <a:graphicData uri="http://schemas.openxmlformats.org/drawingml/2006/table">
            <a:tbl>
              <a:tblPr/>
              <a:tblGrid>
                <a:gridCol w="1808435"/>
                <a:gridCol w="1099723"/>
                <a:gridCol w="825642"/>
                <a:gridCol w="838200"/>
                <a:gridCol w="838200"/>
                <a:gridCol w="838200"/>
                <a:gridCol w="838200"/>
                <a:gridCol w="1142999"/>
              </a:tblGrid>
              <a:tr h="183423">
                <a:tc gridSpan="4">
                  <a:txBody>
                    <a:bodyPr/>
                    <a:lstStyle/>
                    <a:p>
                      <a:pPr algn="l" fontAlgn="b"/>
                      <a:r>
                        <a:rPr lang="en-US" sz="1100" b="1" i="0" u="none" strike="noStrike" dirty="0">
                          <a:solidFill>
                            <a:srgbClr val="000000"/>
                          </a:solidFill>
                          <a:effectLst/>
                          <a:latin typeface="Calibri"/>
                        </a:rPr>
                        <a:t>Amortization of Deferred Inflows and Outflows of Resources Related to Pensions</a:t>
                      </a:r>
                    </a:p>
                  </a:txBody>
                  <a:tcPr marL="9171" marR="9171" marT="917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r>
              <a:tr h="183423">
                <a:tc>
                  <a:txBody>
                    <a:bodyPr/>
                    <a:lstStyle/>
                    <a:p>
                      <a:pPr algn="l" fontAlgn="b"/>
                      <a:r>
                        <a:rPr lang="en-US" sz="1100" b="1" i="0" u="none" strike="noStrike">
                          <a:solidFill>
                            <a:srgbClr val="000000"/>
                          </a:solidFill>
                          <a:effectLst/>
                          <a:latin typeface="Calibri"/>
                        </a:rPr>
                        <a:t>Minnetonka School District</a:t>
                      </a:r>
                    </a:p>
                  </a:txBody>
                  <a:tcPr marL="9171" marR="9171" marT="9171"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r>
              <a:tr h="183423">
                <a:tc gridSpan="2">
                  <a:txBody>
                    <a:bodyPr/>
                    <a:lstStyle/>
                    <a:p>
                      <a:pPr algn="l" fontAlgn="b"/>
                      <a:r>
                        <a:rPr lang="en-US" sz="1100" b="1" i="0" u="none" strike="noStrike" dirty="0">
                          <a:solidFill>
                            <a:srgbClr val="000000"/>
                          </a:solidFill>
                          <a:effectLst/>
                          <a:latin typeface="Calibri"/>
                        </a:rPr>
                        <a:t>For the Year Ended June 30, 2015</a:t>
                      </a:r>
                    </a:p>
                  </a:txBody>
                  <a:tcPr marL="9171" marR="9171" marT="9171"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r>
              <a:tr h="733694">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ctr" fontAlgn="b"/>
                      <a:r>
                        <a:rPr lang="en-US" sz="1100" b="1" i="0" u="none" strike="noStrike" dirty="0" smtClean="0">
                          <a:solidFill>
                            <a:srgbClr val="000000"/>
                          </a:solidFill>
                          <a:effectLst/>
                          <a:latin typeface="Calibri"/>
                        </a:rPr>
                        <a:t>General Employees Retirement Fund</a:t>
                      </a:r>
                      <a:endParaRPr lang="en-US" sz="1100" b="1"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ctr" fontAlgn="b"/>
                      <a:r>
                        <a:rPr lang="en-US" sz="1100" b="1" i="0" u="none" strike="noStrike" dirty="0" smtClean="0">
                          <a:solidFill>
                            <a:srgbClr val="000000"/>
                          </a:solidFill>
                          <a:effectLst/>
                          <a:latin typeface="Calibri"/>
                        </a:rPr>
                        <a:t>Amortization</a:t>
                      </a:r>
                    </a:p>
                    <a:p>
                      <a:pPr algn="ctr" fontAlgn="b"/>
                      <a:r>
                        <a:rPr lang="en-US" sz="1100" b="1" i="0" u="none" strike="noStrike" dirty="0" smtClean="0">
                          <a:solidFill>
                            <a:srgbClr val="000000"/>
                          </a:solidFill>
                          <a:effectLst/>
                          <a:latin typeface="Calibri"/>
                        </a:rPr>
                        <a:t> </a:t>
                      </a:r>
                      <a:r>
                        <a:rPr lang="en-US" sz="1100" b="1" i="0" u="none" strike="noStrike" dirty="0">
                          <a:solidFill>
                            <a:srgbClr val="000000"/>
                          </a:solidFill>
                          <a:effectLst/>
                          <a:latin typeface="Calibri"/>
                        </a:rPr>
                        <a:t>Year 1, 2015 Expensed</a:t>
                      </a:r>
                    </a:p>
                  </a:txBody>
                  <a:tcPr marL="9171" marR="9171" marT="9171"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a:rPr>
                        <a:t>Amortization Year  </a:t>
                      </a:r>
                      <a:r>
                        <a:rPr lang="en-US" sz="1100" b="1" i="0" u="none" strike="noStrike" dirty="0" smtClean="0">
                          <a:solidFill>
                            <a:srgbClr val="000000"/>
                          </a:solidFill>
                          <a:effectLst/>
                          <a:latin typeface="Calibri"/>
                        </a:rPr>
                        <a:t>2, </a:t>
                      </a:r>
                      <a:r>
                        <a:rPr lang="en-US" sz="1100" b="1" i="0" u="none" strike="noStrike" dirty="0">
                          <a:solidFill>
                            <a:srgbClr val="000000"/>
                          </a:solidFill>
                          <a:effectLst/>
                          <a:latin typeface="Calibri"/>
                        </a:rPr>
                        <a:t>2016</a:t>
                      </a:r>
                    </a:p>
                  </a:txBody>
                  <a:tcPr marL="9171" marR="9171" marT="9171"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a:rPr>
                        <a:t>Amortization Year 3, 2017</a:t>
                      </a:r>
                    </a:p>
                  </a:txBody>
                  <a:tcPr marL="9171" marR="9171" marT="9171"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a:rPr>
                        <a:t>Amortization Year </a:t>
                      </a:r>
                      <a:r>
                        <a:rPr lang="en-US" sz="1100" b="1" i="0" u="none" strike="noStrike" dirty="0" smtClean="0">
                          <a:solidFill>
                            <a:srgbClr val="000000"/>
                          </a:solidFill>
                          <a:effectLst/>
                          <a:latin typeface="Calibri"/>
                        </a:rPr>
                        <a:t>4, </a:t>
                      </a:r>
                      <a:r>
                        <a:rPr lang="en-US" sz="1100" b="1" i="0" u="none" strike="noStrike" dirty="0">
                          <a:solidFill>
                            <a:srgbClr val="000000"/>
                          </a:solidFill>
                          <a:effectLst/>
                          <a:latin typeface="Calibri"/>
                        </a:rPr>
                        <a:t>2018</a:t>
                      </a:r>
                    </a:p>
                  </a:txBody>
                  <a:tcPr marL="9171" marR="9171" marT="9171"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a:rPr>
                        <a:t>Amortization Year 5, 2019</a:t>
                      </a:r>
                    </a:p>
                  </a:txBody>
                  <a:tcPr marL="9171" marR="9171" marT="9171"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Total Amortization Years 2 through 5</a:t>
                      </a:r>
                    </a:p>
                  </a:txBody>
                  <a:tcPr marL="9171" marR="9171" marT="9171" marB="0" anchor="b">
                    <a:lnL>
                      <a:noFill/>
                    </a:lnL>
                    <a:lnR>
                      <a:noFill/>
                    </a:lnR>
                    <a:lnT>
                      <a:noFill/>
                    </a:lnT>
                    <a:lnB>
                      <a:noFill/>
                    </a:lnB>
                  </a:tcPr>
                </a:tc>
              </a:tr>
              <a:tr h="550270">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2014 Remaining Deferred Outflows/Inflows</a:t>
                      </a:r>
                    </a:p>
                  </a:txBody>
                  <a:tcPr marL="9171" marR="9171" marT="91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r>
              <a:tr h="550270">
                <a:tc>
                  <a:txBody>
                    <a:bodyPr/>
                    <a:lstStyle/>
                    <a:p>
                      <a:pPr algn="l" fontAlgn="b"/>
                      <a:r>
                        <a:rPr lang="en-US" sz="1100" b="0" i="0" u="none" strike="noStrike" dirty="0">
                          <a:solidFill>
                            <a:srgbClr val="000000"/>
                          </a:solidFill>
                          <a:effectLst/>
                          <a:latin typeface="Calibri"/>
                        </a:rPr>
                        <a:t>Differences between expected and actual economic experience</a:t>
                      </a: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$252,466</a:t>
                      </a:r>
                    </a:p>
                  </a:txBody>
                  <a:tcPr marL="9171" marR="9171" marT="91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$84,155</a:t>
                      </a: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$84,155</a:t>
                      </a: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$84,155</a:t>
                      </a:r>
                    </a:p>
                  </a:txBody>
                  <a:tcPr marL="9171" marR="9171" marT="91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$252,465</a:t>
                      </a:r>
                    </a:p>
                  </a:txBody>
                  <a:tcPr marL="9171" marR="9171" marT="9171" marB="0" anchor="b">
                    <a:lnL>
                      <a:noFill/>
                    </a:lnL>
                    <a:lnR>
                      <a:noFill/>
                    </a:lnR>
                    <a:lnT>
                      <a:noFill/>
                    </a:lnT>
                    <a:lnB>
                      <a:noFill/>
                    </a:lnB>
                  </a:tcPr>
                </a:tc>
              </a:tr>
              <a:tr h="366847">
                <a:tc>
                  <a:txBody>
                    <a:bodyPr/>
                    <a:lstStyle/>
                    <a:p>
                      <a:pPr algn="l" fontAlgn="b"/>
                      <a:r>
                        <a:rPr lang="en-US" sz="1100" b="0" i="0" u="none" strike="noStrike" dirty="0">
                          <a:solidFill>
                            <a:srgbClr val="000000"/>
                          </a:solidFill>
                          <a:effectLst/>
                          <a:latin typeface="Calibri"/>
                        </a:rPr>
                        <a:t>Changes in actuarial assumptions</a:t>
                      </a:r>
                    </a:p>
                  </a:txBody>
                  <a:tcPr marL="9171" marR="9171" marT="9171"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$1,695,402</a:t>
                      </a: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$565,134</a:t>
                      </a: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$565,134</a:t>
                      </a: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$565,134</a:t>
                      </a: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$1,695,402</a:t>
                      </a:r>
                    </a:p>
                  </a:txBody>
                  <a:tcPr marL="9171" marR="9171" marT="9171" marB="0" anchor="b">
                    <a:lnL>
                      <a:noFill/>
                    </a:lnL>
                    <a:lnR>
                      <a:noFill/>
                    </a:lnR>
                    <a:lnT>
                      <a:noFill/>
                    </a:lnT>
                    <a:lnB>
                      <a:noFill/>
                    </a:lnB>
                  </a:tcPr>
                </a:tc>
              </a:tr>
              <a:tr h="623640">
                <a:tc>
                  <a:txBody>
                    <a:bodyPr/>
                    <a:lstStyle/>
                    <a:p>
                      <a:pPr algn="l" fontAlgn="b"/>
                      <a:r>
                        <a:rPr lang="en-US" sz="1100" b="0" i="0" u="none" strike="noStrike">
                          <a:solidFill>
                            <a:srgbClr val="000000"/>
                          </a:solidFill>
                          <a:effectLst/>
                          <a:latin typeface="Calibri"/>
                        </a:rPr>
                        <a:t>Difference between projected and actual investment earnings</a:t>
                      </a:r>
                    </a:p>
                  </a:txBody>
                  <a:tcPr marL="9171" marR="9171" marT="9171"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a:t>
                      </a:r>
                      <a:r>
                        <a:rPr lang="en-US" sz="1100" b="0" i="0" u="none" strike="noStrike" dirty="0">
                          <a:solidFill>
                            <a:srgbClr val="000000"/>
                          </a:solidFill>
                          <a:effectLst/>
                          <a:latin typeface="Calibri"/>
                        </a:rPr>
                        <a:t>4,444,949</a:t>
                      </a: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a:t>
                      </a:r>
                      <a:r>
                        <a:rPr lang="en-US" sz="1100" b="0" i="0" u="none" strike="noStrike" dirty="0">
                          <a:solidFill>
                            <a:srgbClr val="000000"/>
                          </a:solidFill>
                          <a:effectLst/>
                          <a:latin typeface="Calibri"/>
                        </a:rPr>
                        <a:t>1,111,237</a:t>
                      </a:r>
                    </a:p>
                  </a:txBody>
                  <a:tcPr marL="9171" marR="9171" marT="9171"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a:t>
                      </a:r>
                      <a:r>
                        <a:rPr lang="en-US" sz="1100" b="0" i="0" u="none" strike="noStrike" dirty="0">
                          <a:solidFill>
                            <a:srgbClr val="000000"/>
                          </a:solidFill>
                          <a:effectLst/>
                          <a:latin typeface="Calibri"/>
                        </a:rPr>
                        <a:t>1,111,237</a:t>
                      </a:r>
                    </a:p>
                  </a:txBody>
                  <a:tcPr marL="9171" marR="9171" marT="9171"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a:t>
                      </a:r>
                      <a:r>
                        <a:rPr lang="en-US" sz="1100" b="0" i="0" u="none" strike="noStrike" dirty="0">
                          <a:solidFill>
                            <a:srgbClr val="000000"/>
                          </a:solidFill>
                          <a:effectLst/>
                          <a:latin typeface="Calibri"/>
                        </a:rPr>
                        <a:t>1,111,237</a:t>
                      </a:r>
                    </a:p>
                  </a:txBody>
                  <a:tcPr marL="9171" marR="9171" marT="9171"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a:t>
                      </a:r>
                      <a:r>
                        <a:rPr lang="en-US" sz="1100" b="0" i="0" u="none" strike="noStrike" dirty="0">
                          <a:solidFill>
                            <a:srgbClr val="000000"/>
                          </a:solidFill>
                          <a:effectLst/>
                          <a:latin typeface="Calibri"/>
                        </a:rPr>
                        <a:t>1,111,237</a:t>
                      </a:r>
                    </a:p>
                  </a:txBody>
                  <a:tcPr marL="9171" marR="9171" marT="9171"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a:t>
                      </a:r>
                      <a:r>
                        <a:rPr lang="en-US" sz="1100" b="0" i="0" u="none" strike="noStrike" dirty="0">
                          <a:solidFill>
                            <a:srgbClr val="000000"/>
                          </a:solidFill>
                          <a:effectLst/>
                          <a:latin typeface="Calibri"/>
                        </a:rPr>
                        <a:t>4,444,949</a:t>
                      </a:r>
                    </a:p>
                  </a:txBody>
                  <a:tcPr marL="9171" marR="9171" marT="9171" marB="0" anchor="b">
                    <a:lnL>
                      <a:noFill/>
                    </a:lnL>
                    <a:lnR>
                      <a:noFill/>
                    </a:lnR>
                    <a:lnT>
                      <a:noFill/>
                    </a:lnT>
                    <a:lnB>
                      <a:noFill/>
                    </a:lnB>
                  </a:tcPr>
                </a:tc>
              </a:tr>
              <a:tr h="183423">
                <a:tc>
                  <a:txBody>
                    <a:bodyPr/>
                    <a:lstStyle/>
                    <a:p>
                      <a:pPr algn="l" fontAlgn="b"/>
                      <a:r>
                        <a:rPr lang="en-US" sz="1100" b="0" i="0" u="none" strike="noStrike">
                          <a:solidFill>
                            <a:srgbClr val="000000"/>
                          </a:solidFill>
                          <a:effectLst/>
                          <a:latin typeface="Calibri"/>
                        </a:rPr>
                        <a:t>Changes in proportion</a:t>
                      </a:r>
                    </a:p>
                  </a:txBody>
                  <a:tcPr marL="9171" marR="9171" marT="9171"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a:noFill/>
                    </a:lnT>
                    <a:lnB>
                      <a:noFill/>
                    </a:lnB>
                  </a:tcPr>
                </a:tc>
              </a:tr>
              <a:tr h="366847">
                <a:tc>
                  <a:txBody>
                    <a:bodyPr/>
                    <a:lstStyle/>
                    <a:p>
                      <a:pPr algn="l" fontAlgn="b"/>
                      <a:r>
                        <a:rPr lang="en-US" sz="1100" b="0" i="0" u="none" strike="noStrike">
                          <a:solidFill>
                            <a:srgbClr val="000000"/>
                          </a:solidFill>
                          <a:effectLst/>
                          <a:latin typeface="Calibri"/>
                        </a:rPr>
                        <a:t>Yearly impact on pension expense</a:t>
                      </a:r>
                    </a:p>
                  </a:txBody>
                  <a:tcPr marL="9171" marR="9171" marT="917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-$461,948</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-$461,948</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-$461,948</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-$1,111,237</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171" marR="9171" marT="9171" marB="0" anchor="b">
                    <a:lnL>
                      <a:noFill/>
                    </a:lnL>
                    <a:lnR>
                      <a:noFill/>
                    </a:lnR>
                    <a:lnT>
                      <a:noFill/>
                    </a:lnT>
                    <a:lnB>
                      <a:noFill/>
                    </a:lnB>
                  </a:tcPr>
                </a:tc>
              </a:tr>
            </a:tbl>
          </a:graphicData>
        </a:graphic>
      </p:graphicFrame>
      <p:sp>
        <p:nvSpPr>
          <p:cNvPr id="4" name="Rectangle 3"/>
          <p:cNvSpPr/>
          <p:nvPr/>
        </p:nvSpPr>
        <p:spPr>
          <a:xfrm>
            <a:off x="457200" y="3962400"/>
            <a:ext cx="8229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6820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Example of Deferred Inflows/Outflows</a:t>
            </a:r>
            <a:br>
              <a:rPr lang="en-US" sz="2400" b="1" dirty="0" smtClean="0"/>
            </a:br>
            <a:r>
              <a:rPr lang="en-US" sz="2400" b="1" dirty="0" smtClean="0"/>
              <a:t> Investment Earnings Amortization Schedule</a:t>
            </a:r>
            <a:endParaRPr lang="en-US" sz="24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77826412"/>
              </p:ext>
            </p:extLst>
          </p:nvPr>
        </p:nvGraphicFramePr>
        <p:xfrm>
          <a:off x="1295400" y="2334419"/>
          <a:ext cx="7264400" cy="3973830"/>
        </p:xfrm>
        <a:graphic>
          <a:graphicData uri="http://schemas.openxmlformats.org/drawingml/2006/table">
            <a:tbl>
              <a:tblPr/>
              <a:tblGrid>
                <a:gridCol w="417595"/>
                <a:gridCol w="344405"/>
                <a:gridCol w="762000"/>
                <a:gridCol w="533400"/>
                <a:gridCol w="762000"/>
                <a:gridCol w="838200"/>
                <a:gridCol w="762000"/>
                <a:gridCol w="762000"/>
                <a:gridCol w="762000"/>
                <a:gridCol w="685800"/>
                <a:gridCol w="533400"/>
                <a:gridCol w="101600"/>
              </a:tblGrid>
              <a:tr h="190500">
                <a:tc gridSpan="12">
                  <a:txBody>
                    <a:bodyPr/>
                    <a:lstStyle/>
                    <a:p>
                      <a:pPr algn="ctr" fontAlgn="b"/>
                      <a:r>
                        <a:rPr lang="en-US" sz="1400" b="1" i="0" u="none" strike="noStrike" dirty="0" smtClean="0">
                          <a:solidFill>
                            <a:srgbClr val="000000"/>
                          </a:solidFill>
                          <a:effectLst/>
                          <a:latin typeface="Calibri"/>
                        </a:rPr>
                        <a:t>Minnetonka School District</a:t>
                      </a:r>
                    </a:p>
                    <a:p>
                      <a:pPr algn="ctr" fontAlgn="b"/>
                      <a:r>
                        <a:rPr lang="en-US" sz="1400" b="1" i="0" u="none" strike="noStrike" dirty="0" smtClean="0">
                          <a:solidFill>
                            <a:srgbClr val="000000"/>
                          </a:solidFill>
                          <a:effectLst/>
                          <a:latin typeface="Calibri"/>
                        </a:rPr>
                        <a:t>Increase </a:t>
                      </a:r>
                      <a:r>
                        <a:rPr lang="en-US" sz="1400" b="1" i="0" u="none" strike="noStrike" dirty="0">
                          <a:solidFill>
                            <a:srgbClr val="000000"/>
                          </a:solidFill>
                          <a:effectLst/>
                          <a:latin typeface="Calibri"/>
                        </a:rPr>
                        <a:t>(Decrease) in Pension Expense Arising from the Recognition of Differences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12">
                  <a:txBody>
                    <a:bodyPr/>
                    <a:lstStyle/>
                    <a:p>
                      <a:pPr algn="ctr" fontAlgn="b"/>
                      <a:r>
                        <a:rPr lang="en-US" sz="1400" b="1" i="0" u="none" strike="noStrike" dirty="0">
                          <a:solidFill>
                            <a:srgbClr val="000000"/>
                          </a:solidFill>
                          <a:effectLst/>
                          <a:latin typeface="Calibri"/>
                        </a:rPr>
                        <a:t>between Projected and Actual Earnings on Pension Plan Investments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r h="1143000">
                <a:tc>
                  <a:txBody>
                    <a:bodyPr/>
                    <a:lstStyle/>
                    <a:p>
                      <a:pPr algn="ctr" fontAlgn="b"/>
                      <a:r>
                        <a:rPr lang="en-US" sz="1100" b="0" i="0" u="none" strike="noStrike" dirty="0">
                          <a:solidFill>
                            <a:srgbClr val="000000"/>
                          </a:solidFill>
                          <a:effectLst/>
                          <a:latin typeface="Calibri"/>
                        </a:rPr>
                        <a:t>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sng" strike="noStrike" dirty="0" smtClean="0">
                          <a:solidFill>
                            <a:srgbClr val="000000"/>
                          </a:solidFill>
                          <a:effectLst/>
                          <a:latin typeface="Calibri"/>
                        </a:rPr>
                        <a:t>Plan</a:t>
                      </a:r>
                      <a:endParaRPr lang="en-US" sz="1100" b="0" i="0" u="sng"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Difference between Projected and Actual Earnings on Investments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smtClean="0">
                          <a:solidFill>
                            <a:srgbClr val="000000"/>
                          </a:solidFill>
                          <a:effectLst/>
                          <a:latin typeface="Calibri"/>
                        </a:rPr>
                        <a:t>Amort-ization</a:t>
                      </a:r>
                      <a:r>
                        <a:rPr lang="en-US" sz="1100" b="0" i="0" u="none" strike="noStrike" dirty="0" smtClean="0">
                          <a:solidFill>
                            <a:srgbClr val="000000"/>
                          </a:solidFill>
                          <a:effectLst/>
                          <a:latin typeface="Calibri"/>
                        </a:rPr>
                        <a:t> </a:t>
                      </a:r>
                      <a:r>
                        <a:rPr lang="en-US" sz="1100" b="0" i="0" u="none" strike="noStrike" dirty="0">
                          <a:solidFill>
                            <a:srgbClr val="000000"/>
                          </a:solidFill>
                          <a:effectLst/>
                          <a:latin typeface="Calibri"/>
                        </a:rPr>
                        <a:t>Period (Years)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sng" strike="noStrike" dirty="0">
                          <a:solidFill>
                            <a:srgbClr val="000000"/>
                          </a:solidFill>
                          <a:effectLst/>
                          <a:latin typeface="Calibri"/>
                        </a:rPr>
                        <a:t>2015</a:t>
                      </a:r>
                    </a:p>
                  </a:txBody>
                  <a:tcPr marL="9525" marR="9525" marT="9525" marB="0" anchor="b">
                    <a:lnL>
                      <a:noFill/>
                    </a:lnL>
                    <a:lnR>
                      <a:noFill/>
                    </a:lnR>
                    <a:lnT>
                      <a:noFill/>
                    </a:lnT>
                    <a:lnB>
                      <a:noFill/>
                    </a:lnB>
                  </a:tcPr>
                </a:tc>
                <a:tc>
                  <a:txBody>
                    <a:bodyPr/>
                    <a:lstStyle/>
                    <a:p>
                      <a:pPr algn="ctr" fontAlgn="b"/>
                      <a:r>
                        <a:rPr lang="en-US" sz="1100" b="0" i="0" u="sng" strike="noStrike">
                          <a:solidFill>
                            <a:srgbClr val="000000"/>
                          </a:solidFill>
                          <a:effectLst/>
                          <a:latin typeface="Calibri"/>
                        </a:rPr>
                        <a:t>2016</a:t>
                      </a:r>
                    </a:p>
                  </a:txBody>
                  <a:tcPr marL="9525" marR="9525" marT="9525" marB="0" anchor="b">
                    <a:lnL>
                      <a:noFill/>
                    </a:lnL>
                    <a:lnR>
                      <a:noFill/>
                    </a:lnR>
                    <a:lnT>
                      <a:noFill/>
                    </a:lnT>
                    <a:lnB>
                      <a:noFill/>
                    </a:lnB>
                  </a:tcPr>
                </a:tc>
                <a:tc>
                  <a:txBody>
                    <a:bodyPr/>
                    <a:lstStyle/>
                    <a:p>
                      <a:pPr algn="ctr" fontAlgn="b"/>
                      <a:r>
                        <a:rPr lang="en-US" sz="1100" b="0" i="0" u="sng" strike="noStrike">
                          <a:solidFill>
                            <a:srgbClr val="000000"/>
                          </a:solidFill>
                          <a:effectLst/>
                          <a:latin typeface="Calibri"/>
                        </a:rPr>
                        <a:t>2017</a:t>
                      </a:r>
                    </a:p>
                  </a:txBody>
                  <a:tcPr marL="9525" marR="9525" marT="9525" marB="0" anchor="b">
                    <a:lnL>
                      <a:noFill/>
                    </a:lnL>
                    <a:lnR>
                      <a:noFill/>
                    </a:lnR>
                    <a:lnT>
                      <a:noFill/>
                    </a:lnT>
                    <a:lnB>
                      <a:noFill/>
                    </a:lnB>
                  </a:tcPr>
                </a:tc>
                <a:tc>
                  <a:txBody>
                    <a:bodyPr/>
                    <a:lstStyle/>
                    <a:p>
                      <a:pPr algn="ctr" fontAlgn="b"/>
                      <a:r>
                        <a:rPr lang="en-US" sz="1100" b="0" i="0" u="sng" strike="noStrike">
                          <a:solidFill>
                            <a:srgbClr val="000000"/>
                          </a:solidFill>
                          <a:effectLst/>
                          <a:latin typeface="Calibri"/>
                        </a:rPr>
                        <a:t>2018</a:t>
                      </a:r>
                    </a:p>
                  </a:txBody>
                  <a:tcPr marL="9525" marR="9525" marT="9525" marB="0" anchor="b">
                    <a:lnL>
                      <a:noFill/>
                    </a:lnL>
                    <a:lnR>
                      <a:noFill/>
                    </a:lnR>
                    <a:lnT>
                      <a:noFill/>
                    </a:lnT>
                    <a:lnB>
                      <a:noFill/>
                    </a:lnB>
                  </a:tcPr>
                </a:tc>
                <a:tc>
                  <a:txBody>
                    <a:bodyPr/>
                    <a:lstStyle/>
                    <a:p>
                      <a:pPr algn="ctr" fontAlgn="b"/>
                      <a:r>
                        <a:rPr lang="en-US" sz="1100" b="0" i="0" u="sng" strike="noStrike">
                          <a:solidFill>
                            <a:srgbClr val="000000"/>
                          </a:solidFill>
                          <a:effectLst/>
                          <a:latin typeface="Calibri"/>
                        </a:rPr>
                        <a:t>2019</a:t>
                      </a:r>
                    </a:p>
                  </a:txBody>
                  <a:tcPr marL="9525" marR="9525" marT="9525" marB="0" anchor="b">
                    <a:lnL>
                      <a:noFill/>
                    </a:lnL>
                    <a:lnR>
                      <a:noFill/>
                    </a:lnR>
                    <a:lnT>
                      <a:noFill/>
                    </a:lnT>
                    <a:lnB>
                      <a:noFill/>
                    </a:lnB>
                  </a:tcPr>
                </a:tc>
                <a:tc>
                  <a:txBody>
                    <a:bodyPr/>
                    <a:lstStyle/>
                    <a:p>
                      <a:pPr algn="ctr" fontAlgn="b"/>
                      <a:r>
                        <a:rPr lang="en-US" sz="1100" b="0" i="0" u="sng" strike="noStrike">
                          <a:solidFill>
                            <a:srgbClr val="000000"/>
                          </a:solidFill>
                          <a:effectLst/>
                          <a:latin typeface="Calibri"/>
                        </a:rPr>
                        <a:t>2020</a:t>
                      </a:r>
                    </a:p>
                  </a:txBody>
                  <a:tcPr marL="9525" marR="9525" marT="9525" marB="0" anchor="b">
                    <a:lnL>
                      <a:noFill/>
                    </a:lnL>
                    <a:lnR>
                      <a:noFill/>
                    </a:lnR>
                    <a:lnT>
                      <a:noFill/>
                    </a:lnT>
                    <a:lnB>
                      <a:noFill/>
                    </a:lnB>
                  </a:tcPr>
                </a:tc>
                <a:tc>
                  <a:txBody>
                    <a:bodyPr/>
                    <a:lstStyle/>
                    <a:p>
                      <a:pPr algn="ctr" fontAlgn="b"/>
                      <a:r>
                        <a:rPr lang="en-US" sz="1100" b="0" i="0" u="sng" strike="noStrike" dirty="0" smtClean="0">
                          <a:solidFill>
                            <a:srgbClr val="000000"/>
                          </a:solidFill>
                          <a:effectLst/>
                          <a:latin typeface="Calibri"/>
                        </a:rPr>
                        <a:t>2021</a:t>
                      </a:r>
                      <a:endParaRPr lang="en-US" sz="1100" b="0" i="0" u="sng"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sng"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PERA</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($5,556,186)</a:t>
                      </a:r>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($1,111,237) </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($1,111,237) </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($1,111,237) </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($1,111,237) </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($1,111,237) </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ctr" fontAlgn="b"/>
                      <a:r>
                        <a:rPr lang="en-US" sz="1100" b="0" i="0" u="none" strike="noStrike" dirty="0" smtClean="0">
                          <a:solidFill>
                            <a:srgbClr val="000000"/>
                          </a:solidFill>
                          <a:effectLst/>
                          <a:latin typeface="Calibri"/>
                        </a:rPr>
                        <a:t>2016</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PERA</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$6,000,000</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5</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$1,200,000</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a:rPr>
                        <a:t>$1,200,000</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a:rPr>
                        <a:t>$1,200,000</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a:rPr>
                        <a:t>$1,200,000</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a:rPr>
                        <a:t>$1,200,000</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ctr" fontAlgn="b"/>
                      <a:r>
                        <a:rPr lang="en-US" sz="1100" b="0" i="0" u="none" strike="noStrike" dirty="0" smtClean="0">
                          <a:solidFill>
                            <a:srgbClr val="000000"/>
                          </a:solidFill>
                          <a:effectLst/>
                          <a:latin typeface="Calibri"/>
                        </a:rPr>
                        <a:t>2017</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ctr" fontAlgn="b"/>
                      <a:r>
                        <a:rPr lang="en-US" sz="1100" b="0" i="0" u="none" strike="noStrike" dirty="0" smtClean="0">
                          <a:solidFill>
                            <a:srgbClr val="000000"/>
                          </a:solidFill>
                          <a:effectLst/>
                          <a:latin typeface="Calibri"/>
                        </a:rPr>
                        <a:t>2018</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66871">
                <a:tc gridSpan="4">
                  <a:txBody>
                    <a:bodyPr/>
                    <a:lstStyle/>
                    <a:p>
                      <a:pPr algn="l" fontAlgn="b"/>
                      <a:r>
                        <a:rPr lang="en-US" sz="1100" b="0" i="0" u="none" strike="noStrike" dirty="0">
                          <a:solidFill>
                            <a:srgbClr val="000000"/>
                          </a:solidFill>
                          <a:effectLst/>
                          <a:latin typeface="Calibri"/>
                        </a:rPr>
                        <a:t>Net Increase (Decrease) in </a:t>
                      </a:r>
                      <a:endParaRPr lang="en-US" sz="1100" b="0" i="0" u="none" strike="noStrike" dirty="0" smtClean="0">
                        <a:solidFill>
                          <a:srgbClr val="000000"/>
                        </a:solidFill>
                        <a:effectLst/>
                        <a:latin typeface="Calibri"/>
                      </a:endParaRPr>
                    </a:p>
                    <a:p>
                      <a:pPr algn="l" fontAlgn="b"/>
                      <a:r>
                        <a:rPr lang="en-US" sz="1100" b="0" i="0" u="none" strike="noStrike" dirty="0" smtClean="0">
                          <a:solidFill>
                            <a:srgbClr val="000000"/>
                          </a:solidFill>
                          <a:effectLst/>
                          <a:latin typeface="Calibri"/>
                        </a:rPr>
                        <a:t>Pension Expense</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sng" strike="noStrike" dirty="0">
                          <a:solidFill>
                            <a:srgbClr val="000000"/>
                          </a:solidFill>
                          <a:effectLst/>
                          <a:latin typeface="Calibri"/>
                        </a:rPr>
                        <a:t> </a:t>
                      </a:r>
                      <a:r>
                        <a:rPr lang="en-US" sz="1100" b="0" i="0" u="sng" strike="noStrike" dirty="0" smtClean="0">
                          <a:solidFill>
                            <a:srgbClr val="000000"/>
                          </a:solidFill>
                          <a:effectLst/>
                          <a:latin typeface="Calibri"/>
                        </a:rPr>
                        <a:t>($1,111,237)         </a:t>
                      </a:r>
                      <a:endParaRPr lang="en-US" sz="1100" b="0" i="0" u="sng"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sng" strike="noStrike" dirty="0" smtClean="0">
                          <a:solidFill>
                            <a:srgbClr val="000000"/>
                          </a:solidFill>
                          <a:effectLst/>
                          <a:latin typeface="Calibri"/>
                        </a:rPr>
                        <a:t>$88,763</a:t>
                      </a:r>
                      <a:endParaRPr lang="en-US" sz="1100" b="0" i="0" u="sng"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3" name="Slide Number Placeholder 2"/>
          <p:cNvSpPr>
            <a:spLocks noGrp="1"/>
          </p:cNvSpPr>
          <p:nvPr>
            <p:ph type="sldNum" sz="quarter" idx="4294967295"/>
          </p:nvPr>
        </p:nvSpPr>
        <p:spPr>
          <a:xfrm>
            <a:off x="7924800" y="6356350"/>
            <a:ext cx="762000" cy="365125"/>
          </a:xfrm>
          <a:prstGeom prst="rect">
            <a:avLst/>
          </a:prstGeom>
        </p:spPr>
        <p:txBody>
          <a:bodyPr/>
          <a:lstStyle/>
          <a:p>
            <a:pPr>
              <a:defRPr/>
            </a:pPr>
            <a:fld id="{28A9E094-A230-4673-B8D6-32647B122B47}" type="slidenum">
              <a:rPr lang="en-US" smtClean="0"/>
              <a:pPr>
                <a:defRPr/>
              </a:pPr>
              <a:t>16</a:t>
            </a:fld>
            <a:endParaRPr lang="en-US" dirty="0"/>
          </a:p>
        </p:txBody>
      </p:sp>
    </p:spTree>
    <p:extLst>
      <p:ext uri="{BB962C8B-B14F-4D97-AF65-F5344CB8AC3E}">
        <p14:creationId xmlns:p14="http://schemas.microsoft.com/office/powerpoint/2010/main" val="3215659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GASB 71</a:t>
            </a:r>
            <a:endParaRPr lang="en-US" dirty="0"/>
          </a:p>
        </p:txBody>
      </p:sp>
      <p:sp>
        <p:nvSpPr>
          <p:cNvPr id="3" name="Content Placeholder 2"/>
          <p:cNvSpPr>
            <a:spLocks noGrp="1"/>
          </p:cNvSpPr>
          <p:nvPr>
            <p:ph idx="1"/>
          </p:nvPr>
        </p:nvSpPr>
        <p:spPr/>
        <p:txBody>
          <a:bodyPr/>
          <a:lstStyle/>
          <a:p>
            <a:pPr>
              <a:spcAft>
                <a:spcPts val="1200"/>
              </a:spcAft>
            </a:pPr>
            <a:r>
              <a:rPr lang="en-US" dirty="0" smtClean="0"/>
              <a:t>Amends paragraph 137 of GASB 68</a:t>
            </a:r>
          </a:p>
          <a:p>
            <a:pPr>
              <a:spcAft>
                <a:spcPts val="1200"/>
              </a:spcAft>
            </a:pPr>
            <a:r>
              <a:rPr lang="en-US" dirty="0">
                <a:latin typeface="Arial" pitchFamily="34" charset="0"/>
                <a:cs typeface="Arial" pitchFamily="34" charset="0"/>
              </a:rPr>
              <a:t>Contributions after the measurement date prior to fiscal year end booked to deferred outflows rather than pension expense</a:t>
            </a:r>
          </a:p>
          <a:p>
            <a:pPr>
              <a:spcAft>
                <a:spcPts val="1200"/>
              </a:spcAft>
            </a:pPr>
            <a:r>
              <a:rPr lang="en-US" sz="2800" dirty="0">
                <a:latin typeface="Helvetica"/>
              </a:rPr>
              <a:t>At the beginning of the period in which the provisions of Statement 68 are adopted the government should recognize a beginning deferred outflow of resources </a:t>
            </a:r>
            <a:r>
              <a:rPr lang="en-US" sz="2800" dirty="0" smtClean="0">
                <a:latin typeface="Helvetica"/>
              </a:rPr>
              <a:t>only </a:t>
            </a:r>
            <a:r>
              <a:rPr lang="en-US" sz="2800" dirty="0">
                <a:latin typeface="Helvetica"/>
              </a:rPr>
              <a:t>for its pension contributions</a:t>
            </a:r>
            <a:endParaRPr lang="en-US" sz="2800" dirty="0">
              <a:latin typeface="Arial" pitchFamily="34" charset="0"/>
              <a:cs typeface="Arial" pitchFamily="34" charset="0"/>
            </a:endParaRPr>
          </a:p>
          <a:p>
            <a:pPr>
              <a:spcAft>
                <a:spcPts val="1200"/>
              </a:spcAft>
            </a:pPr>
            <a:endParaRPr lang="en-US" dirty="0" smtClean="0"/>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17</a:t>
            </a:fld>
            <a:endParaRPr lang="en-US" dirty="0"/>
          </a:p>
        </p:txBody>
      </p:sp>
    </p:spTree>
    <p:extLst>
      <p:ext uri="{BB962C8B-B14F-4D97-AF65-F5344CB8AC3E}">
        <p14:creationId xmlns:p14="http://schemas.microsoft.com/office/powerpoint/2010/main" val="68970408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1586812" y="4411572"/>
            <a:ext cx="0" cy="1692126"/>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513"/>
            <a:ext cx="8229600" cy="1143000"/>
          </a:xfrm>
        </p:spPr>
        <p:txBody>
          <a:bodyPr>
            <a:normAutofit/>
          </a:bodyPr>
          <a:lstStyle/>
          <a:p>
            <a:pPr algn="ctr"/>
            <a:r>
              <a:rPr lang="en-US" sz="3200" b="1" dirty="0">
                <a:latin typeface="Arial" pitchFamily="34" charset="0"/>
                <a:cs typeface="Arial" pitchFamily="34" charset="0"/>
              </a:rPr>
              <a:t>Transition </a:t>
            </a:r>
            <a:r>
              <a:rPr lang="en-US" sz="3200" b="1" dirty="0" smtClean="0">
                <a:latin typeface="Arial" pitchFamily="34" charset="0"/>
                <a:cs typeface="Arial" pitchFamily="34" charset="0"/>
              </a:rPr>
              <a:t>Year Journal Entries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1800" dirty="0" smtClean="0">
                <a:latin typeface="Arial" pitchFamily="34" charset="0"/>
                <a:cs typeface="Arial" pitchFamily="34" charset="0"/>
              </a:rPr>
              <a:t>Minnetonka School District example: employer contributions expensed during initial measurement period are reclassified</a:t>
            </a:r>
            <a:endParaRPr lang="en-US" sz="1800" dirty="0">
              <a:latin typeface="Arial" pitchFamily="34" charset="0"/>
              <a:cs typeface="Arial" pitchFamily="34" charset="0"/>
            </a:endParaRPr>
          </a:p>
        </p:txBody>
      </p:sp>
      <p:sp>
        <p:nvSpPr>
          <p:cNvPr id="4" name="Right Arrow 3"/>
          <p:cNvSpPr/>
          <p:nvPr/>
        </p:nvSpPr>
        <p:spPr>
          <a:xfrm>
            <a:off x="914400" y="5181600"/>
            <a:ext cx="7391400" cy="57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Arrow Connector 4"/>
          <p:cNvCxnSpPr/>
          <p:nvPr/>
        </p:nvCxnSpPr>
        <p:spPr>
          <a:xfrm>
            <a:off x="6924675" y="4351585"/>
            <a:ext cx="0" cy="1752113"/>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36916" y="6116060"/>
            <a:ext cx="1752600" cy="369332"/>
          </a:xfrm>
          <a:prstGeom prst="rect">
            <a:avLst/>
          </a:prstGeom>
          <a:noFill/>
        </p:spPr>
        <p:txBody>
          <a:bodyPr wrap="square" rtlCol="0">
            <a:spAutoFit/>
          </a:bodyPr>
          <a:lstStyle/>
          <a:p>
            <a:r>
              <a:rPr lang="en-US" dirty="0" smtClean="0">
                <a:solidFill>
                  <a:schemeClr val="accent6">
                    <a:lumMod val="50000"/>
                  </a:schemeClr>
                </a:solidFill>
              </a:rPr>
              <a:t>June 30, 2014</a:t>
            </a:r>
            <a:endParaRPr lang="en-US" dirty="0">
              <a:solidFill>
                <a:schemeClr val="accent6">
                  <a:lumMod val="50000"/>
                </a:schemeClr>
              </a:solidFill>
            </a:endParaRPr>
          </a:p>
        </p:txBody>
      </p:sp>
      <p:sp>
        <p:nvSpPr>
          <p:cNvPr id="13" name="TextBox 12"/>
          <p:cNvSpPr txBox="1"/>
          <p:nvPr/>
        </p:nvSpPr>
        <p:spPr>
          <a:xfrm>
            <a:off x="6207918" y="6129843"/>
            <a:ext cx="1662113" cy="369332"/>
          </a:xfrm>
          <a:prstGeom prst="rect">
            <a:avLst/>
          </a:prstGeom>
          <a:noFill/>
        </p:spPr>
        <p:txBody>
          <a:bodyPr wrap="square" rtlCol="0">
            <a:spAutoFit/>
          </a:bodyPr>
          <a:lstStyle/>
          <a:p>
            <a:r>
              <a:rPr lang="en-US" dirty="0" smtClean="0">
                <a:solidFill>
                  <a:schemeClr val="accent6">
                    <a:lumMod val="50000"/>
                  </a:schemeClr>
                </a:solidFill>
              </a:rPr>
              <a:t>June 30, 2015</a:t>
            </a:r>
            <a:endParaRPr lang="en-US" dirty="0">
              <a:solidFill>
                <a:schemeClr val="accent6">
                  <a:lumMod val="50000"/>
                </a:schemeClr>
              </a:solidFill>
            </a:endParaRPr>
          </a:p>
        </p:txBody>
      </p:sp>
      <p:sp>
        <p:nvSpPr>
          <p:cNvPr id="14" name="TextBox 13"/>
          <p:cNvSpPr txBox="1"/>
          <p:nvPr/>
        </p:nvSpPr>
        <p:spPr>
          <a:xfrm>
            <a:off x="823912" y="6137948"/>
            <a:ext cx="1641130" cy="369332"/>
          </a:xfrm>
          <a:prstGeom prst="rect">
            <a:avLst/>
          </a:prstGeom>
          <a:noFill/>
        </p:spPr>
        <p:txBody>
          <a:bodyPr wrap="square" rtlCol="0">
            <a:spAutoFit/>
          </a:bodyPr>
          <a:lstStyle/>
          <a:p>
            <a:r>
              <a:rPr lang="en-US" dirty="0" smtClean="0">
                <a:solidFill>
                  <a:schemeClr val="accent6">
                    <a:lumMod val="50000"/>
                  </a:schemeClr>
                </a:solidFill>
              </a:rPr>
              <a:t>June 30, 2013</a:t>
            </a:r>
            <a:endParaRPr lang="en-US" dirty="0">
              <a:solidFill>
                <a:schemeClr val="accent6">
                  <a:lumMod val="50000"/>
                </a:schemeClr>
              </a:solidFill>
            </a:endParaRPr>
          </a:p>
        </p:txBody>
      </p:sp>
      <p:sp>
        <p:nvSpPr>
          <p:cNvPr id="15" name="TextBox 14"/>
          <p:cNvSpPr txBox="1"/>
          <p:nvPr/>
        </p:nvSpPr>
        <p:spPr>
          <a:xfrm>
            <a:off x="4429125" y="3201876"/>
            <a:ext cx="1520782" cy="338554"/>
          </a:xfrm>
          <a:prstGeom prst="rect">
            <a:avLst/>
          </a:prstGeom>
          <a:noFill/>
          <a:ln>
            <a:noFill/>
          </a:ln>
        </p:spPr>
        <p:txBody>
          <a:bodyPr wrap="square" rtlCol="0">
            <a:spAutoFit/>
          </a:bodyPr>
          <a:lstStyle/>
          <a:p>
            <a:pPr algn="ctr"/>
            <a:endParaRPr lang="en-US" sz="1600" dirty="0">
              <a:solidFill>
                <a:schemeClr val="accent6">
                  <a:lumMod val="50000"/>
                </a:schemeClr>
              </a:solidFill>
            </a:endParaRPr>
          </a:p>
        </p:txBody>
      </p:sp>
      <p:sp>
        <p:nvSpPr>
          <p:cNvPr id="19" name="TextBox 18"/>
          <p:cNvSpPr txBox="1"/>
          <p:nvPr/>
        </p:nvSpPr>
        <p:spPr>
          <a:xfrm>
            <a:off x="5791200" y="3215898"/>
            <a:ext cx="2286000" cy="1077218"/>
          </a:xfrm>
          <a:prstGeom prst="rect">
            <a:avLst/>
          </a:prstGeom>
          <a:noFill/>
          <a:ln>
            <a:solidFill>
              <a:schemeClr val="accent1"/>
            </a:solidFill>
          </a:ln>
        </p:spPr>
        <p:txBody>
          <a:bodyPr wrap="square" rtlCol="0">
            <a:spAutoFit/>
          </a:bodyPr>
          <a:lstStyle/>
          <a:p>
            <a:pPr algn="ctr"/>
            <a:r>
              <a:rPr lang="en-US" sz="1600" dirty="0" smtClean="0">
                <a:solidFill>
                  <a:schemeClr val="accent6">
                    <a:lumMod val="50000"/>
                  </a:schemeClr>
                </a:solidFill>
              </a:rPr>
              <a:t>District’s Fiscal Year End Reporting Date (and New Measurement Date)</a:t>
            </a:r>
            <a:endParaRPr lang="en-US" sz="1600" dirty="0">
              <a:solidFill>
                <a:schemeClr val="accent6">
                  <a:lumMod val="50000"/>
                </a:schemeClr>
              </a:solidFill>
            </a:endParaRPr>
          </a:p>
        </p:txBody>
      </p:sp>
      <p:sp>
        <p:nvSpPr>
          <p:cNvPr id="20" name="TextBox 19"/>
          <p:cNvSpPr txBox="1"/>
          <p:nvPr/>
        </p:nvSpPr>
        <p:spPr>
          <a:xfrm>
            <a:off x="3067950" y="3215898"/>
            <a:ext cx="2121565" cy="830997"/>
          </a:xfrm>
          <a:prstGeom prst="rect">
            <a:avLst/>
          </a:prstGeom>
          <a:noFill/>
          <a:ln>
            <a:solidFill>
              <a:schemeClr val="accent1"/>
            </a:solidFill>
          </a:ln>
        </p:spPr>
        <p:txBody>
          <a:bodyPr wrap="square" rtlCol="0">
            <a:spAutoFit/>
          </a:bodyPr>
          <a:lstStyle/>
          <a:p>
            <a:pPr algn="ctr"/>
            <a:r>
              <a:rPr lang="en-US" sz="1600" dirty="0" smtClean="0">
                <a:solidFill>
                  <a:schemeClr val="accent6">
                    <a:lumMod val="50000"/>
                  </a:schemeClr>
                </a:solidFill>
              </a:rPr>
              <a:t>District’s Prior Fiscal Year End (and Measurement Date)</a:t>
            </a:r>
            <a:endParaRPr lang="en-US" sz="1600" dirty="0">
              <a:solidFill>
                <a:schemeClr val="accent6">
                  <a:lumMod val="50000"/>
                </a:schemeClr>
              </a:solidFill>
            </a:endParaRPr>
          </a:p>
        </p:txBody>
      </p:sp>
      <p:sp>
        <p:nvSpPr>
          <p:cNvPr id="9" name="Block Arc 8"/>
          <p:cNvSpPr/>
          <p:nvPr/>
        </p:nvSpPr>
        <p:spPr>
          <a:xfrm>
            <a:off x="1539187" y="2841097"/>
            <a:ext cx="2699439" cy="530055"/>
          </a:xfrm>
          <a:prstGeom prst="blockArc">
            <a:avLst>
              <a:gd name="adj1" fmla="val 10837023"/>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1765408" y="2312432"/>
            <a:ext cx="2342249" cy="338554"/>
          </a:xfrm>
          <a:prstGeom prst="rect">
            <a:avLst/>
          </a:prstGeom>
          <a:noFill/>
        </p:spPr>
        <p:txBody>
          <a:bodyPr wrap="square" rtlCol="0">
            <a:spAutoFit/>
          </a:bodyPr>
          <a:lstStyle/>
          <a:p>
            <a:r>
              <a:rPr lang="en-US" sz="1600" dirty="0" smtClean="0"/>
              <a:t>Measurement Period</a:t>
            </a:r>
            <a:endParaRPr lang="en-US" sz="1600" dirty="0"/>
          </a:p>
        </p:txBody>
      </p:sp>
      <p:sp>
        <p:nvSpPr>
          <p:cNvPr id="18" name="TextBox 17"/>
          <p:cNvSpPr txBox="1"/>
          <p:nvPr/>
        </p:nvSpPr>
        <p:spPr>
          <a:xfrm>
            <a:off x="627166" y="3215898"/>
            <a:ext cx="2116033" cy="830997"/>
          </a:xfrm>
          <a:prstGeom prst="rect">
            <a:avLst/>
          </a:prstGeom>
          <a:noFill/>
          <a:ln>
            <a:solidFill>
              <a:schemeClr val="accent1"/>
            </a:solidFill>
          </a:ln>
        </p:spPr>
        <p:txBody>
          <a:bodyPr wrap="square" rtlCol="0">
            <a:spAutoFit/>
          </a:bodyPr>
          <a:lstStyle/>
          <a:p>
            <a:pPr algn="ctr"/>
            <a:r>
              <a:rPr lang="en-US" sz="1600" dirty="0" smtClean="0">
                <a:solidFill>
                  <a:schemeClr val="accent6">
                    <a:lumMod val="50000"/>
                  </a:schemeClr>
                </a:solidFill>
              </a:rPr>
              <a:t>Measurement Date</a:t>
            </a:r>
          </a:p>
          <a:p>
            <a:pPr algn="ctr"/>
            <a:r>
              <a:rPr lang="en-US" sz="1600" dirty="0">
                <a:solidFill>
                  <a:schemeClr val="accent6">
                    <a:lumMod val="50000"/>
                  </a:schemeClr>
                </a:solidFill>
              </a:rPr>
              <a:t>NPL PERA $</a:t>
            </a:r>
            <a:r>
              <a:rPr lang="en-US" sz="1600" dirty="0" smtClean="0">
                <a:solidFill>
                  <a:schemeClr val="accent6">
                    <a:lumMod val="50000"/>
                  </a:schemeClr>
                </a:solidFill>
              </a:rPr>
              <a:t>19,065,147</a:t>
            </a:r>
            <a:endParaRPr lang="en-US" sz="1600" dirty="0">
              <a:solidFill>
                <a:schemeClr val="accent6">
                  <a:lumMod val="50000"/>
                </a:schemeClr>
              </a:solidFill>
            </a:endParaRPr>
          </a:p>
        </p:txBody>
      </p:sp>
      <p:sp>
        <p:nvSpPr>
          <p:cNvPr id="21" name="Left-Right Arrow Callout 20"/>
          <p:cNvSpPr/>
          <p:nvPr/>
        </p:nvSpPr>
        <p:spPr>
          <a:xfrm>
            <a:off x="1624913" y="4572000"/>
            <a:ext cx="2451787" cy="603933"/>
          </a:xfrm>
          <a:prstGeom prst="leftRightArrowCallou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PERA Contributions</a:t>
            </a:r>
          </a:p>
          <a:p>
            <a:pPr algn="ctr"/>
            <a:r>
              <a:rPr lang="en-US" sz="1200" dirty="0" smtClean="0">
                <a:solidFill>
                  <a:schemeClr val="bg1"/>
                </a:solidFill>
              </a:rPr>
              <a:t>$1.337,796 </a:t>
            </a:r>
            <a:endParaRPr lang="en-US" sz="1200" dirty="0">
              <a:solidFill>
                <a:schemeClr val="bg1"/>
              </a:solidFill>
            </a:endParaRPr>
          </a:p>
        </p:txBody>
      </p:sp>
      <p:sp>
        <p:nvSpPr>
          <p:cNvPr id="16" name="Slide Number Placeholder 15"/>
          <p:cNvSpPr>
            <a:spLocks noGrp="1"/>
          </p:cNvSpPr>
          <p:nvPr>
            <p:ph type="sldNum" sz="quarter" idx="4294967295"/>
          </p:nvPr>
        </p:nvSpPr>
        <p:spPr>
          <a:xfrm>
            <a:off x="7924800" y="6356350"/>
            <a:ext cx="762000" cy="365125"/>
          </a:xfrm>
          <a:prstGeom prst="rect">
            <a:avLst/>
          </a:prstGeom>
        </p:spPr>
        <p:txBody>
          <a:bodyPr/>
          <a:lstStyle/>
          <a:p>
            <a:pPr>
              <a:defRPr/>
            </a:pPr>
            <a:fld id="{28A9E094-A230-4673-B8D6-32647B122B47}" type="slidenum">
              <a:rPr lang="en-US" smtClean="0"/>
              <a:pPr>
                <a:defRPr/>
              </a:pPr>
              <a:t>18</a:t>
            </a:fld>
            <a:endParaRPr lang="en-US" dirty="0"/>
          </a:p>
        </p:txBody>
      </p:sp>
      <p:cxnSp>
        <p:nvCxnSpPr>
          <p:cNvPr id="27" name="Straight Arrow Connector 26"/>
          <p:cNvCxnSpPr/>
          <p:nvPr/>
        </p:nvCxnSpPr>
        <p:spPr>
          <a:xfrm>
            <a:off x="4114800" y="4403467"/>
            <a:ext cx="2" cy="17002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30016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513"/>
            <a:ext cx="8229600" cy="1143000"/>
          </a:xfrm>
        </p:spPr>
        <p:txBody>
          <a:bodyPr>
            <a:normAutofit/>
          </a:bodyPr>
          <a:lstStyle/>
          <a:p>
            <a:pPr algn="ctr"/>
            <a:r>
              <a:rPr lang="en-US" sz="3200" b="1" dirty="0" smtClean="0">
                <a:solidFill>
                  <a:prstClr val="black"/>
                </a:solidFill>
                <a:latin typeface="Arial" panose="020B0604020202020204" pitchFamily="34" charset="0"/>
                <a:cs typeface="Arial" panose="020B0604020202020204" pitchFamily="34" charset="0"/>
              </a:rPr>
              <a:t>Transition Year Journal Entries</a:t>
            </a:r>
            <a:endParaRPr lang="en-US" dirty="0"/>
          </a:p>
        </p:txBody>
      </p:sp>
      <p:sp>
        <p:nvSpPr>
          <p:cNvPr id="2" name="Slide Number Placeholder 1"/>
          <p:cNvSpPr>
            <a:spLocks noGrp="1"/>
          </p:cNvSpPr>
          <p:nvPr>
            <p:ph type="sldNum" sz="quarter" idx="12"/>
          </p:nvPr>
        </p:nvSpPr>
        <p:spPr/>
        <p:txBody>
          <a:bodyPr/>
          <a:lstStyle/>
          <a:p>
            <a:pPr>
              <a:defRPr/>
            </a:pPr>
            <a:fld id="{DB460954-C9F9-419A-BDF1-B051FB2110F8}" type="slidenum">
              <a:rPr lang="en-US" smtClean="0"/>
              <a:pPr>
                <a:defRPr/>
              </a:pPr>
              <a:t>19</a:t>
            </a:fld>
            <a:endParaRPr lang="en-US" dirty="0"/>
          </a:p>
        </p:txBody>
      </p:sp>
      <p:sp>
        <p:nvSpPr>
          <p:cNvPr id="6" name="Content Placeholder 5"/>
          <p:cNvSpPr>
            <a:spLocks noGrp="1"/>
          </p:cNvSpPr>
          <p:nvPr>
            <p:ph idx="4294967295"/>
          </p:nvPr>
        </p:nvSpPr>
        <p:spPr>
          <a:xfrm>
            <a:off x="1452383" y="1538324"/>
            <a:ext cx="7086600" cy="4525963"/>
          </a:xfrm>
        </p:spPr>
        <p:txBody>
          <a:bodyPr>
            <a:normAutofit/>
          </a:bodyPr>
          <a:lstStyle/>
          <a:p>
            <a:pPr marL="57150" indent="0">
              <a:buNone/>
            </a:pPr>
            <a:r>
              <a:rPr lang="en-US" sz="1800" dirty="0" smtClean="0">
                <a:latin typeface="Arial" panose="020B0604020202020204" pitchFamily="34" charset="0"/>
                <a:cs typeface="Arial" panose="020B0604020202020204" pitchFamily="34" charset="0"/>
              </a:rPr>
              <a:t>Minnetonka School District:</a:t>
            </a:r>
          </a:p>
          <a:p>
            <a:pPr marL="57150" indent="0">
              <a:buNone/>
            </a:pPr>
            <a:endParaRPr lang="en-US" sz="1800" dirty="0" smtClean="0">
              <a:latin typeface="Arial" panose="020B0604020202020204" pitchFamily="34" charset="0"/>
              <a:cs typeface="Arial" panose="020B0604020202020204" pitchFamily="34" charset="0"/>
            </a:endParaRPr>
          </a:p>
          <a:p>
            <a:pPr marL="57150" indent="0">
              <a:buNone/>
            </a:pPr>
            <a:r>
              <a:rPr lang="en-US" sz="1800" dirty="0" smtClean="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Net position</a:t>
            </a:r>
            <a:r>
              <a:rPr lang="en-US" sz="1800" dirty="0" smtClean="0">
                <a:latin typeface="Arial" panose="020B0604020202020204" pitchFamily="34" charset="0"/>
                <a:cs typeface="Arial" panose="020B0604020202020204" pitchFamily="34" charset="0"/>
              </a:rPr>
              <a:t>		$19,065,147</a:t>
            </a:r>
          </a:p>
          <a:p>
            <a:pPr marL="57150" indent="0">
              <a:buNone/>
            </a:pPr>
            <a:r>
              <a:rPr lang="en-US" sz="1800" dirty="0">
                <a:latin typeface="Arial" panose="020B0604020202020204" pitchFamily="34" charset="0"/>
                <a:cs typeface="Arial" panose="020B0604020202020204" pitchFamily="34" charset="0"/>
              </a:rPr>
              <a:t>	Net pension </a:t>
            </a:r>
            <a:r>
              <a:rPr lang="en-US" sz="1800" dirty="0" smtClean="0">
                <a:latin typeface="Arial" panose="020B0604020202020204" pitchFamily="34" charset="0"/>
                <a:cs typeface="Arial" panose="020B0604020202020204" pitchFamily="34" charset="0"/>
              </a:rPr>
              <a:t>liability 		$19,065,147</a:t>
            </a:r>
          </a:p>
          <a:p>
            <a:pPr marL="57150" indent="0">
              <a:buNone/>
            </a:pPr>
            <a:r>
              <a:rPr lang="en-US" sz="1800" dirty="0" smtClean="0">
                <a:latin typeface="Arial" panose="020B0604020202020204" pitchFamily="34" charset="0"/>
                <a:cs typeface="Arial" panose="020B0604020202020204" pitchFamily="34" charset="0"/>
              </a:rPr>
              <a:t>Prior period adjustment to recognize beginning net pension liability as of July 1, 2014, for change in accounting principle.</a:t>
            </a:r>
          </a:p>
          <a:p>
            <a:pPr marL="57150" indent="0">
              <a:buNone/>
            </a:pPr>
            <a:endParaRPr lang="en-US" sz="1800" dirty="0">
              <a:latin typeface="Arial" panose="020B0604020202020204" pitchFamily="34" charset="0"/>
              <a:cs typeface="Arial" panose="020B0604020202020204" pitchFamily="34" charset="0"/>
            </a:endParaRPr>
          </a:p>
          <a:p>
            <a:pPr marL="127000" indent="0">
              <a:buNone/>
            </a:pPr>
            <a:r>
              <a:rPr lang="en-US" sz="1800" dirty="0" smtClean="0">
                <a:latin typeface="Arial" panose="020B0604020202020204" pitchFamily="34" charset="0"/>
                <a:cs typeface="Arial" panose="020B0604020202020204" pitchFamily="34" charset="0"/>
              </a:rPr>
              <a:t>2) </a:t>
            </a:r>
            <a:r>
              <a:rPr lang="en-US" sz="1800" dirty="0">
                <a:latin typeface="Arial" panose="020B0604020202020204" pitchFamily="34" charset="0"/>
                <a:cs typeface="Arial" panose="020B0604020202020204" pitchFamily="34" charset="0"/>
              </a:rPr>
              <a:t>Deferred </a:t>
            </a:r>
            <a:r>
              <a:rPr lang="en-US" sz="1800" dirty="0" smtClean="0">
                <a:latin typeface="Arial" panose="020B0604020202020204" pitchFamily="34" charset="0"/>
                <a:cs typeface="Arial" panose="020B0604020202020204" pitchFamily="34" charset="0"/>
              </a:rPr>
              <a:t>outflows of resources	$1,337,796</a:t>
            </a:r>
          </a:p>
          <a:p>
            <a:pPr marL="5715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Net position			$1,337,796		</a:t>
            </a:r>
          </a:p>
          <a:p>
            <a:pPr marL="57150" indent="0">
              <a:buNone/>
            </a:pPr>
            <a:r>
              <a:rPr lang="en-US" sz="1800" dirty="0" smtClean="0">
                <a:latin typeface="Arial" panose="020B0604020202020204" pitchFamily="34" charset="0"/>
                <a:cs typeface="Arial" panose="020B0604020202020204" pitchFamily="34" charset="0"/>
              </a:rPr>
              <a:t>Prior period adjustment to reclassify pension contributions during the measurement period (July 1, 2013 through June 30, 2014), which had been closed to net position for the year ended June 30, 2014, as deferred outflows of resources.</a:t>
            </a:r>
            <a:endParaRPr lang="en-US" sz="1800" dirty="0">
              <a:latin typeface="Arial" panose="020B0604020202020204" pitchFamily="34" charset="0"/>
              <a:cs typeface="Arial" panose="020B0604020202020204" pitchFamily="34" charset="0"/>
            </a:endParaRPr>
          </a:p>
          <a:p>
            <a:pPr marL="57150" indent="0">
              <a:buNone/>
            </a:pPr>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5165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391400" cy="1828800"/>
          </a:xfrm>
        </p:spPr>
        <p:txBody>
          <a:bodyPr/>
          <a:lstStyle/>
          <a:p>
            <a:pPr algn="ctr"/>
            <a:r>
              <a:rPr lang="en-US" sz="2400" b="1" dirty="0" smtClean="0"/>
              <a:t>GASB 68 Webinar: Employers</a:t>
            </a:r>
            <a:r>
              <a:rPr lang="en-US" sz="2400" b="1" dirty="0"/>
              <a:t>’ Road Map to Successful </a:t>
            </a:r>
            <a:r>
              <a:rPr lang="en-US" sz="2400" b="1" dirty="0" smtClean="0"/>
              <a:t>Implementation</a:t>
            </a:r>
            <a:br>
              <a:rPr lang="en-US" sz="2400" b="1" dirty="0" smtClean="0"/>
            </a:br>
            <a:r>
              <a:rPr lang="en-US" sz="2400" b="1" dirty="0" smtClean="0"/>
              <a:t/>
            </a:r>
            <a:br>
              <a:rPr lang="en-US" sz="2400" b="1" dirty="0" smtClean="0"/>
            </a:br>
            <a:r>
              <a:rPr lang="en-US" sz="2400" b="1" dirty="0" smtClean="0"/>
              <a:t>Presenters:</a:t>
            </a:r>
          </a:p>
        </p:txBody>
      </p:sp>
      <p:sp>
        <p:nvSpPr>
          <p:cNvPr id="3" name="Subtitle 2"/>
          <p:cNvSpPr>
            <a:spLocks noGrp="1"/>
          </p:cNvSpPr>
          <p:nvPr>
            <p:ph type="subTitle" idx="1"/>
          </p:nvPr>
        </p:nvSpPr>
        <p:spPr>
          <a:xfrm>
            <a:off x="381000" y="2895600"/>
            <a:ext cx="8610600" cy="3581400"/>
          </a:xfrm>
        </p:spPr>
        <p:txBody>
          <a:bodyPr/>
          <a:lstStyle/>
          <a:p>
            <a:r>
              <a:rPr lang="en-US" dirty="0" smtClean="0"/>
              <a:t> </a:t>
            </a:r>
          </a:p>
          <a:p>
            <a:pPr algn="just"/>
            <a:r>
              <a:rPr lang="en-US" sz="2400" dirty="0" smtClean="0"/>
              <a:t>Dave DeJonge,</a:t>
            </a:r>
          </a:p>
          <a:p>
            <a:pPr algn="just"/>
            <a:r>
              <a:rPr lang="en-US" sz="2400" dirty="0" smtClean="0"/>
              <a:t>PERA Interim Executive Director</a:t>
            </a:r>
          </a:p>
          <a:p>
            <a:pPr algn="just"/>
            <a:endParaRPr lang="en-US" sz="2400" dirty="0" smtClean="0"/>
          </a:p>
          <a:p>
            <a:pPr algn="just"/>
            <a:endParaRPr lang="en-US" dirty="0"/>
          </a:p>
          <a:p>
            <a:pPr algn="just"/>
            <a:r>
              <a:rPr lang="en-US" sz="2400" dirty="0" smtClean="0"/>
              <a:t>Jim Riebe,</a:t>
            </a:r>
          </a:p>
          <a:p>
            <a:pPr algn="just"/>
            <a:r>
              <a:rPr lang="en-US" sz="2400" dirty="0" smtClean="0"/>
              <a:t>PERA </a:t>
            </a:r>
            <a:r>
              <a:rPr lang="en-US" sz="2400" dirty="0"/>
              <a:t>Principal Accounting Officer</a:t>
            </a:r>
          </a:p>
          <a:p>
            <a:endParaRPr lang="en-US" dirty="0" smtClean="0"/>
          </a:p>
        </p:txBody>
      </p:sp>
      <p:sp>
        <p:nvSpPr>
          <p:cNvPr id="4" name="Slide Number Placeholder 3"/>
          <p:cNvSpPr>
            <a:spLocks noGrp="1"/>
          </p:cNvSpPr>
          <p:nvPr>
            <p:ph type="sldNum" sz="quarter" idx="12"/>
          </p:nvPr>
        </p:nvSpPr>
        <p:spPr/>
        <p:txBody>
          <a:bodyPr/>
          <a:lstStyle/>
          <a:p>
            <a:pPr>
              <a:defRPr/>
            </a:pPr>
            <a:fld id="{39325770-D677-4902-B6BF-5CC86D457CD7}" type="slidenum">
              <a:rPr lang="en-US" smtClean="0"/>
              <a:pPr>
                <a:defRPr/>
              </a:pPr>
              <a:t>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724400"/>
            <a:ext cx="1371602" cy="1828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819400"/>
            <a:ext cx="1371600" cy="1828800"/>
          </a:xfrm>
          <a:prstGeom prst="rect">
            <a:avLst/>
          </a:prstGeom>
        </p:spPr>
      </p:pic>
    </p:spTree>
    <p:extLst>
      <p:ext uri="{BB962C8B-B14F-4D97-AF65-F5344CB8AC3E}">
        <p14:creationId xmlns:p14="http://schemas.microsoft.com/office/powerpoint/2010/main" val="34776708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4294967295"/>
          </p:nvPr>
        </p:nvSpPr>
        <p:spPr>
          <a:xfrm>
            <a:off x="6553200" y="6356350"/>
            <a:ext cx="2133600" cy="365125"/>
          </a:xfrm>
          <a:prstGeom prst="rect">
            <a:avLst/>
          </a:prstGeom>
          <a:noFill/>
        </p:spPr>
        <p:txBody>
          <a:bodyPr/>
          <a:lstStyle/>
          <a:p>
            <a:fld id="{D3F7AC3B-DCB1-471A-8A8D-BE2B7AB88366}" type="slidenum">
              <a:rPr lang="en-US" smtClean="0"/>
              <a:pPr/>
              <a:t>20</a:t>
            </a:fld>
            <a:endParaRPr lang="en-US" dirty="0" smtClean="0"/>
          </a:p>
        </p:txBody>
      </p:sp>
      <p:sp>
        <p:nvSpPr>
          <p:cNvPr id="4098" name="Title 1"/>
          <p:cNvSpPr>
            <a:spLocks noGrp="1"/>
          </p:cNvSpPr>
          <p:nvPr>
            <p:ph type="title"/>
          </p:nvPr>
        </p:nvSpPr>
        <p:spPr>
          <a:xfrm>
            <a:off x="457200" y="0"/>
            <a:ext cx="8229600" cy="1075730"/>
          </a:xfrm>
        </p:spPr>
        <p:txBody>
          <a:bodyPr>
            <a:normAutofit/>
          </a:bodyPr>
          <a:lstStyle/>
          <a:p>
            <a:pPr algn="ctr"/>
            <a:r>
              <a:rPr lang="en-US" sz="3200" b="1" dirty="0" smtClean="0">
                <a:latin typeface="Arial" pitchFamily="34" charset="0"/>
                <a:cs typeface="Arial" pitchFamily="34" charset="0"/>
              </a:rPr>
              <a:t>Year-End Journal Entries</a:t>
            </a:r>
          </a:p>
        </p:txBody>
      </p:sp>
      <p:graphicFrame>
        <p:nvGraphicFramePr>
          <p:cNvPr id="5" name="Table 4"/>
          <p:cNvGraphicFramePr>
            <a:graphicFrameLocks noGrp="1"/>
          </p:cNvGraphicFramePr>
          <p:nvPr>
            <p:extLst>
              <p:ext uri="{D42A27DB-BD31-4B8C-83A1-F6EECF244321}">
                <p14:modId xmlns:p14="http://schemas.microsoft.com/office/powerpoint/2010/main" val="2112487259"/>
              </p:ext>
            </p:extLst>
          </p:nvPr>
        </p:nvGraphicFramePr>
        <p:xfrm>
          <a:off x="1295400" y="1371600"/>
          <a:ext cx="7229475" cy="5285923"/>
        </p:xfrm>
        <a:graphic>
          <a:graphicData uri="http://schemas.openxmlformats.org/drawingml/2006/table">
            <a:tbl>
              <a:tblPr>
                <a:tableStyleId>{5C22544A-7EE6-4342-B048-85BDC9FD1C3A}</a:tableStyleId>
              </a:tblPr>
              <a:tblGrid>
                <a:gridCol w="467634"/>
                <a:gridCol w="3923391"/>
                <a:gridCol w="95250"/>
                <a:gridCol w="1285875"/>
                <a:gridCol w="1457325"/>
              </a:tblGrid>
              <a:tr h="281392">
                <a:tc>
                  <a:txBody>
                    <a:bodyPr/>
                    <a:lstStyle/>
                    <a:p>
                      <a:pPr algn="ctr" fontAlgn="t">
                        <a:spcAft>
                          <a:spcPts val="600"/>
                        </a:spcAft>
                      </a:pPr>
                      <a:r>
                        <a:rPr lang="en-US" sz="1400" u="none" strike="noStrike" dirty="0" smtClean="0">
                          <a:effectLst/>
                        </a:rPr>
                        <a:t>1</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Net Pension Liability</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$1,275,864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Deferred Outflows</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$1,947,868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r>
                        <a:rPr lang="en-US" sz="1400" u="none" strike="noStrike" dirty="0" smtClean="0">
                          <a:effectLst/>
                        </a:rPr>
                        <a:t>  Deferred </a:t>
                      </a:r>
                      <a:r>
                        <a:rPr lang="en-US" sz="1400" u="none" strike="noStrike" dirty="0">
                          <a:effectLst/>
                        </a:rPr>
                        <a:t>Inflows</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$4,444,949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Pension Expense</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$1,221,217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554785">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marL="0" marR="0" indent="0" algn="l" defTabSz="914400" rtl="0" eaLnBrk="1" fontAlgn="t" latinLnBrk="0" hangingPunct="1">
                        <a:lnSpc>
                          <a:spcPct val="100000"/>
                        </a:lnSpc>
                        <a:spcBef>
                          <a:spcPts val="0"/>
                        </a:spcBef>
                        <a:spcAft>
                          <a:spcPts val="600"/>
                        </a:spcAft>
                        <a:buClrTx/>
                        <a:buSzTx/>
                        <a:buFontTx/>
                        <a:buNone/>
                        <a:tabLst/>
                        <a:defRPr/>
                      </a:pPr>
                      <a:r>
                        <a:rPr lang="en-US" sz="1400" u="none" strike="noStrike" dirty="0">
                          <a:effectLst/>
                        </a:rPr>
                        <a:t>To record FY14 NPL, Deferred Outflows, Deferred Inflows </a:t>
                      </a:r>
                      <a:r>
                        <a:rPr lang="en-US" sz="1400" u="none" strike="noStrike" dirty="0" smtClean="0">
                          <a:effectLst/>
                        </a:rPr>
                        <a:t>and Pension Expense.</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smtClean="0">
                          <a:effectLst/>
                        </a:rPr>
                        <a:t>2</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Deferred Outflow</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smtClean="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Pension Expense</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r>
                        <a:rPr lang="en-US" sz="1400" u="none" strike="noStrike" dirty="0" smtClean="0">
                          <a:effectLst/>
                        </a:rPr>
                        <a:t>  Net Pension Liability</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smtClean="0">
                          <a:effectLst/>
                        </a:rPr>
                        <a:t>-</a:t>
                      </a: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r>
                        <a:rPr lang="en-US" sz="1400" u="none" strike="noStrike" dirty="0" smtClean="0">
                          <a:effectLst/>
                        </a:rPr>
                        <a:t>  Deferred </a:t>
                      </a:r>
                      <a:r>
                        <a:rPr lang="en-US" sz="1400" u="none" strike="noStrike" dirty="0">
                          <a:effectLst/>
                        </a:rPr>
                        <a:t>Inflow</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554785">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To record the change in proportionate share </a:t>
                      </a:r>
                      <a:r>
                        <a:rPr lang="en-US" sz="1400" u="none" strike="noStrike" dirty="0" smtClean="0">
                          <a:effectLst/>
                        </a:rPr>
                        <a:t>from prior measurement</a:t>
                      </a:r>
                      <a:r>
                        <a:rPr lang="en-US" sz="1400" u="none" strike="noStrike" baseline="0" dirty="0" smtClean="0">
                          <a:effectLst/>
                        </a:rPr>
                        <a:t> date to current measurement date.</a:t>
                      </a:r>
                      <a:r>
                        <a:rPr lang="en-US" sz="1400" u="none" strike="noStrike" dirty="0" smtClean="0">
                          <a:effectLst/>
                        </a:rPr>
                        <a:t> </a:t>
                      </a:r>
                      <a:r>
                        <a:rPr lang="en-US" sz="1400" u="none" strike="noStrike" kern="1200" dirty="0" smtClean="0">
                          <a:solidFill>
                            <a:schemeClr val="dk1"/>
                          </a:solidFill>
                          <a:effectLst/>
                          <a:latin typeface="+mn-lt"/>
                          <a:ea typeface="+mn-ea"/>
                          <a:cs typeface="+mn-cs"/>
                        </a:rPr>
                        <a:t>This</a:t>
                      </a:r>
                      <a:r>
                        <a:rPr lang="en-US" sz="1400" b="0" i="0" u="none" strike="noStrike" dirty="0" smtClean="0">
                          <a:solidFill>
                            <a:srgbClr val="000000"/>
                          </a:solidFill>
                          <a:effectLst/>
                          <a:latin typeface="+mn-lt"/>
                        </a:rPr>
                        <a:t> </a:t>
                      </a:r>
                      <a:r>
                        <a:rPr lang="en-US" sz="1400" u="none" strike="noStrike" kern="1200" dirty="0" smtClean="0">
                          <a:solidFill>
                            <a:schemeClr val="dk1"/>
                          </a:solidFill>
                          <a:effectLst/>
                          <a:latin typeface="+mn-lt"/>
                          <a:ea typeface="+mn-ea"/>
                          <a:cs typeface="+mn-cs"/>
                        </a:rPr>
                        <a:t>journal entry recognizes the change in proportion between measurement periods and applies the difference to NPL.</a:t>
                      </a:r>
                      <a:endParaRPr lang="en-US" sz="1400" u="none" strike="noStrike" kern="1200" dirty="0">
                        <a:solidFill>
                          <a:schemeClr val="dk1"/>
                        </a:solidFill>
                        <a:effectLst/>
                        <a:latin typeface="+mn-lt"/>
                        <a:ea typeface="+mn-ea"/>
                        <a:cs typeface="+mn-cs"/>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smtClean="0">
                          <a:effectLst/>
                        </a:rPr>
                        <a:t>3</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Net Pension Liability</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$1,337,796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r>
                        <a:rPr lang="en-US" sz="1400" u="none" strike="noStrike" dirty="0" smtClean="0">
                          <a:effectLst/>
                        </a:rPr>
                        <a:t>  Deferred </a:t>
                      </a:r>
                      <a:r>
                        <a:rPr lang="en-US" sz="1400" u="none" strike="noStrike" dirty="0">
                          <a:effectLst/>
                        </a:rPr>
                        <a:t>Outflow</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r>
                        <a:rPr lang="en-US" sz="1400" u="none" strike="noStrike" dirty="0" smtClean="0">
                          <a:effectLst/>
                        </a:rPr>
                        <a:t>$1,337,796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81392">
                <a:tc>
                  <a:txBody>
                    <a:bodyPr/>
                    <a:lstStyle/>
                    <a:p>
                      <a:pPr algn="ct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To reclassify FY14 contributions</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spcAft>
                          <a:spcPts val="600"/>
                        </a:spcAft>
                      </a:pPr>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bl>
          </a:graphicData>
        </a:graphic>
      </p:graphicFrame>
    </p:spTree>
    <p:extLst>
      <p:ext uri="{BB962C8B-B14F-4D97-AF65-F5344CB8AC3E}">
        <p14:creationId xmlns:p14="http://schemas.microsoft.com/office/powerpoint/2010/main" val="12282630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4294967295"/>
          </p:nvPr>
        </p:nvSpPr>
        <p:spPr>
          <a:xfrm>
            <a:off x="8001000" y="6400800"/>
            <a:ext cx="685800" cy="320675"/>
          </a:xfrm>
          <a:prstGeom prst="rect">
            <a:avLst/>
          </a:prstGeom>
          <a:noFill/>
        </p:spPr>
        <p:txBody>
          <a:bodyPr/>
          <a:lstStyle/>
          <a:p>
            <a:pPr algn="r"/>
            <a:r>
              <a:rPr lang="en-US" sz="1200" dirty="0" smtClean="0">
                <a:solidFill>
                  <a:schemeClr val="bg1"/>
                </a:solidFill>
              </a:rPr>
              <a:t>  </a:t>
            </a:r>
            <a:fld id="{D3F7AC3B-DCB1-471A-8A8D-BE2B7AB88366}" type="slidenum">
              <a:rPr lang="en-US" sz="1200" smtClean="0">
                <a:solidFill>
                  <a:schemeClr val="bg1"/>
                </a:solidFill>
              </a:rPr>
              <a:pPr algn="r"/>
              <a:t>21</a:t>
            </a:fld>
            <a:endParaRPr lang="en-US" sz="1200" dirty="0" smtClean="0">
              <a:solidFill>
                <a:schemeClr val="bg1"/>
              </a:solidFill>
            </a:endParaRPr>
          </a:p>
        </p:txBody>
      </p:sp>
      <p:sp>
        <p:nvSpPr>
          <p:cNvPr id="4098" name="Title 1"/>
          <p:cNvSpPr>
            <a:spLocks noGrp="1"/>
          </p:cNvSpPr>
          <p:nvPr>
            <p:ph type="title"/>
          </p:nvPr>
        </p:nvSpPr>
        <p:spPr>
          <a:xfrm>
            <a:off x="457200" y="0"/>
            <a:ext cx="8229600" cy="1075730"/>
          </a:xfrm>
        </p:spPr>
        <p:txBody>
          <a:bodyPr>
            <a:normAutofit/>
          </a:bodyPr>
          <a:lstStyle/>
          <a:p>
            <a:pPr algn="ctr"/>
            <a:r>
              <a:rPr lang="en-US" sz="3200" b="1" dirty="0" smtClean="0">
                <a:latin typeface="Arial" pitchFamily="34" charset="0"/>
                <a:cs typeface="Arial" pitchFamily="34" charset="0"/>
              </a:rPr>
              <a:t>Year-</a:t>
            </a:r>
            <a:r>
              <a:rPr lang="en-US" sz="3200" b="1" dirty="0" smtClean="0">
                <a:cs typeface="Arial" pitchFamily="34" charset="0"/>
              </a:rPr>
              <a:t>E</a:t>
            </a:r>
            <a:r>
              <a:rPr lang="en-US" sz="3200" b="1" dirty="0" smtClean="0">
                <a:latin typeface="Arial" pitchFamily="34" charset="0"/>
                <a:cs typeface="Arial" pitchFamily="34" charset="0"/>
              </a:rPr>
              <a:t>nd Journal Entries</a:t>
            </a:r>
          </a:p>
        </p:txBody>
      </p:sp>
      <p:graphicFrame>
        <p:nvGraphicFramePr>
          <p:cNvPr id="5" name="Table 4"/>
          <p:cNvGraphicFramePr>
            <a:graphicFrameLocks noGrp="1"/>
          </p:cNvGraphicFramePr>
          <p:nvPr>
            <p:extLst>
              <p:ext uri="{D42A27DB-BD31-4B8C-83A1-F6EECF244321}">
                <p14:modId xmlns:p14="http://schemas.microsoft.com/office/powerpoint/2010/main" val="970815223"/>
              </p:ext>
            </p:extLst>
          </p:nvPr>
        </p:nvGraphicFramePr>
        <p:xfrm>
          <a:off x="1371600" y="1600198"/>
          <a:ext cx="7229474" cy="2650401"/>
        </p:xfrm>
        <a:graphic>
          <a:graphicData uri="http://schemas.openxmlformats.org/drawingml/2006/table">
            <a:tbl>
              <a:tblPr>
                <a:solidFill>
                  <a:schemeClr val="accent4">
                    <a:lumMod val="90000"/>
                  </a:schemeClr>
                </a:solidFill>
                <a:tableStyleId>{5C22544A-7EE6-4342-B048-85BDC9FD1C3A}</a:tableStyleId>
              </a:tblPr>
              <a:tblGrid>
                <a:gridCol w="440909"/>
                <a:gridCol w="3940591"/>
                <a:gridCol w="76200"/>
                <a:gridCol w="1362075"/>
                <a:gridCol w="1409699"/>
              </a:tblGrid>
              <a:tr h="271551">
                <a:tc>
                  <a:txBody>
                    <a:bodyPr/>
                    <a:lstStyle/>
                    <a:p>
                      <a:pPr algn="ctr" fontAlgn="t"/>
                      <a:r>
                        <a:rPr lang="en-US" sz="1400" u="none" strike="noStrike" dirty="0" smtClean="0">
                          <a:effectLst/>
                        </a:rPr>
                        <a:t>4</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Pension Expense</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smtClean="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71551">
                <a:tc>
                  <a:txBody>
                    <a:bodyPr/>
                    <a:lstStyle/>
                    <a:p>
                      <a:pPr algn="ct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smtClean="0">
                          <a:effectLst/>
                        </a:rPr>
                        <a:t>   Deferred </a:t>
                      </a:r>
                      <a:r>
                        <a:rPr lang="en-US" sz="1400" u="none" strike="noStrike" dirty="0">
                          <a:effectLst/>
                        </a:rPr>
                        <a:t>Outflow</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smtClean="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535383">
                <a:tc>
                  <a:txBody>
                    <a:bodyPr/>
                    <a:lstStyle/>
                    <a:p>
                      <a:pPr algn="ct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To </a:t>
                      </a:r>
                      <a:r>
                        <a:rPr lang="en-US" sz="1400" u="none" strike="noStrike" dirty="0" smtClean="0">
                          <a:effectLst/>
                        </a:rPr>
                        <a:t>amortize </a:t>
                      </a:r>
                      <a:r>
                        <a:rPr lang="en-US" sz="1400" u="none" strike="noStrike" dirty="0">
                          <a:effectLst/>
                        </a:rPr>
                        <a:t>the change in </a:t>
                      </a:r>
                      <a:br>
                        <a:rPr lang="en-US" sz="1400" u="none" strike="noStrike" dirty="0">
                          <a:effectLst/>
                        </a:rPr>
                      </a:br>
                      <a:r>
                        <a:rPr lang="en-US" sz="1400" u="none" strike="noStrike" dirty="0">
                          <a:effectLst/>
                        </a:rPr>
                        <a:t>proportionate </a:t>
                      </a:r>
                      <a:r>
                        <a:rPr lang="en-US" sz="1400" u="none" strike="noStrike" dirty="0" smtClean="0">
                          <a:effectLst/>
                        </a:rPr>
                        <a:t>share from prior</a:t>
                      </a:r>
                      <a:r>
                        <a:rPr lang="en-US" sz="1400" u="none" strike="noStrike" baseline="0" dirty="0" smtClean="0">
                          <a:effectLst/>
                        </a:rPr>
                        <a:t> valuation to current valuation.</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71551">
                <a:tc>
                  <a:txBody>
                    <a:bodyPr/>
                    <a:lstStyle/>
                    <a:p>
                      <a:pPr algn="ct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71551">
                <a:tc>
                  <a:txBody>
                    <a:bodyPr/>
                    <a:lstStyle/>
                    <a:p>
                      <a:pPr algn="ctr" fontAlgn="t"/>
                      <a:r>
                        <a:rPr lang="en-US" sz="1400" u="none" strike="noStrike" dirty="0" smtClean="0">
                          <a:effectLst/>
                        </a:rPr>
                        <a:t>5</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u="none" strike="noStrike" dirty="0" smtClean="0">
                          <a:effectLst/>
                        </a:rPr>
                        <a:t>Deferred Outflow of Resources</a:t>
                      </a:r>
                      <a:endParaRPr lang="en-US" sz="1400" b="0" i="0" u="none" strike="noStrike" dirty="0" smtClean="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smtClean="0">
                          <a:effectLst/>
                        </a:rPr>
                        <a:t>$1,410,595</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r h="271551">
                <a:tc>
                  <a:txBody>
                    <a:bodyPr/>
                    <a:lstStyle/>
                    <a:p>
                      <a:pPr algn="ct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u="none" strike="noStrike" dirty="0" smtClean="0">
                          <a:effectLst/>
                        </a:rPr>
                        <a:t>Cash (or Pension Expense)</a:t>
                      </a:r>
                      <a:endParaRPr lang="en-US" sz="1400" b="0" i="0" u="none" strike="noStrike" dirty="0" smtClean="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400" u="none" strike="noStrike" dirty="0" smtClean="0">
                          <a:effectLst/>
                        </a:rPr>
                        <a:t>$1,410,595 </a:t>
                      </a:r>
                      <a:endParaRPr lang="en-US" sz="1400" b="0" i="0" u="none" strike="noStrike" dirty="0" smtClean="0">
                        <a:solidFill>
                          <a:srgbClr val="000000"/>
                        </a:solidFill>
                        <a:effectLst/>
                        <a:latin typeface="Calibri"/>
                      </a:endParaRPr>
                    </a:p>
                  </a:txBody>
                  <a:tcPr marL="6243" marR="6243" marT="6243" marB="0">
                    <a:solidFill>
                      <a:schemeClr val="accent4">
                        <a:lumMod val="90000"/>
                      </a:schemeClr>
                    </a:solidFill>
                  </a:tcPr>
                </a:tc>
              </a:tr>
              <a:tr h="535383">
                <a:tc>
                  <a:txBody>
                    <a:bodyPr/>
                    <a:lstStyle/>
                    <a:p>
                      <a:pPr algn="ct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u="none" strike="noStrike" dirty="0" smtClean="0">
                          <a:effectLst/>
                        </a:rPr>
                        <a:t>To recognize employer</a:t>
                      </a:r>
                      <a:r>
                        <a:rPr lang="en-US" sz="1400" u="none" strike="noStrike" baseline="0" dirty="0" smtClean="0">
                          <a:effectLst/>
                        </a:rPr>
                        <a:t> c</a:t>
                      </a:r>
                      <a:r>
                        <a:rPr lang="en-US" sz="1400" u="none" strike="noStrike" dirty="0" smtClean="0">
                          <a:effectLst/>
                        </a:rPr>
                        <a:t>ontributions made during FY15. </a:t>
                      </a:r>
                      <a:endParaRPr lang="en-US" sz="1400" b="0" i="0" u="none" strike="noStrike" dirty="0" smtClean="0">
                        <a:solidFill>
                          <a:srgbClr val="000000"/>
                        </a:solidFill>
                        <a:effectLst/>
                        <a:latin typeface="Calibri"/>
                      </a:endParaRPr>
                    </a:p>
                    <a:p>
                      <a:pPr algn="l" fontAlgn="t"/>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l"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c>
                  <a:txBody>
                    <a:bodyPr/>
                    <a:lstStyle/>
                    <a:p>
                      <a:pPr algn="r" fontAlgn="t"/>
                      <a:r>
                        <a:rPr lang="en-US" sz="1400" u="none" strike="noStrike" dirty="0">
                          <a:effectLst/>
                        </a:rPr>
                        <a:t> </a:t>
                      </a:r>
                      <a:endParaRPr lang="en-US" sz="1400" b="0" i="0" u="none" strike="noStrike" dirty="0">
                        <a:solidFill>
                          <a:srgbClr val="000000"/>
                        </a:solidFill>
                        <a:effectLst/>
                        <a:latin typeface="Calibri"/>
                      </a:endParaRPr>
                    </a:p>
                  </a:txBody>
                  <a:tcPr marL="6243" marR="6243" marT="6243" marB="0">
                    <a:solidFill>
                      <a:schemeClr val="accent4">
                        <a:lumMod val="90000"/>
                      </a:schemeClr>
                    </a:solidFill>
                  </a:tcPr>
                </a:tc>
              </a:tr>
            </a:tbl>
          </a:graphicData>
        </a:graphic>
      </p:graphicFrame>
    </p:spTree>
    <p:extLst>
      <p:ext uri="{BB962C8B-B14F-4D97-AF65-F5344CB8AC3E}">
        <p14:creationId xmlns:p14="http://schemas.microsoft.com/office/powerpoint/2010/main" val="32579642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4294967295"/>
          </p:nvPr>
        </p:nvSpPr>
        <p:spPr>
          <a:xfrm>
            <a:off x="8001000" y="6400800"/>
            <a:ext cx="685800" cy="320675"/>
          </a:xfrm>
          <a:prstGeom prst="rect">
            <a:avLst/>
          </a:prstGeom>
          <a:noFill/>
        </p:spPr>
        <p:txBody>
          <a:bodyPr/>
          <a:lstStyle/>
          <a:p>
            <a:pPr algn="r"/>
            <a:r>
              <a:rPr lang="en-US" sz="1200" dirty="0" smtClean="0">
                <a:solidFill>
                  <a:schemeClr val="bg1"/>
                </a:solidFill>
              </a:rPr>
              <a:t>  </a:t>
            </a:r>
            <a:fld id="{D3F7AC3B-DCB1-471A-8A8D-BE2B7AB88366}" type="slidenum">
              <a:rPr lang="en-US" sz="1200" smtClean="0">
                <a:solidFill>
                  <a:schemeClr val="bg1"/>
                </a:solidFill>
              </a:rPr>
              <a:pPr algn="r"/>
              <a:t>22</a:t>
            </a:fld>
            <a:endParaRPr lang="en-US" sz="1200" dirty="0" smtClean="0">
              <a:solidFill>
                <a:schemeClr val="bg1"/>
              </a:solidFill>
            </a:endParaRPr>
          </a:p>
        </p:txBody>
      </p:sp>
      <p:sp>
        <p:nvSpPr>
          <p:cNvPr id="4098" name="Title 1"/>
          <p:cNvSpPr>
            <a:spLocks noGrp="1"/>
          </p:cNvSpPr>
          <p:nvPr>
            <p:ph type="title"/>
          </p:nvPr>
        </p:nvSpPr>
        <p:spPr>
          <a:xfrm>
            <a:off x="457200" y="0"/>
            <a:ext cx="8229600" cy="1075730"/>
          </a:xfrm>
        </p:spPr>
        <p:txBody>
          <a:bodyPr>
            <a:normAutofit/>
          </a:bodyPr>
          <a:lstStyle/>
          <a:p>
            <a:pPr algn="ctr"/>
            <a:r>
              <a:rPr lang="en-US" sz="3200" b="1" dirty="0" smtClean="0">
                <a:latin typeface="Arial" pitchFamily="34" charset="0"/>
                <a:cs typeface="Arial" pitchFamily="34" charset="0"/>
              </a:rPr>
              <a:t>Year-</a:t>
            </a:r>
            <a:r>
              <a:rPr lang="en-US" sz="3200" b="1" dirty="0" smtClean="0">
                <a:cs typeface="Arial" pitchFamily="34" charset="0"/>
              </a:rPr>
              <a:t>E</a:t>
            </a:r>
            <a:r>
              <a:rPr lang="en-US" sz="3200" b="1" dirty="0" smtClean="0">
                <a:latin typeface="Arial" pitchFamily="34" charset="0"/>
                <a:cs typeface="Arial" pitchFamily="34" charset="0"/>
              </a:rPr>
              <a:t>nd Journal Entries T-Accounts</a:t>
            </a:r>
          </a:p>
        </p:txBody>
      </p:sp>
      <p:graphicFrame>
        <p:nvGraphicFramePr>
          <p:cNvPr id="4" name="Table 3"/>
          <p:cNvGraphicFramePr>
            <a:graphicFrameLocks noGrp="1"/>
          </p:cNvGraphicFramePr>
          <p:nvPr>
            <p:extLst>
              <p:ext uri="{D42A27DB-BD31-4B8C-83A1-F6EECF244321}">
                <p14:modId xmlns:p14="http://schemas.microsoft.com/office/powerpoint/2010/main" val="442475173"/>
              </p:ext>
            </p:extLst>
          </p:nvPr>
        </p:nvGraphicFramePr>
        <p:xfrm>
          <a:off x="990600" y="1371593"/>
          <a:ext cx="6844368" cy="4839289"/>
        </p:xfrm>
        <a:graphic>
          <a:graphicData uri="http://schemas.openxmlformats.org/drawingml/2006/table">
            <a:tbl>
              <a:tblPr/>
              <a:tblGrid>
                <a:gridCol w="209789"/>
                <a:gridCol w="576920"/>
                <a:gridCol w="635923"/>
                <a:gridCol w="192307"/>
                <a:gridCol w="166083"/>
                <a:gridCol w="559437"/>
                <a:gridCol w="585661"/>
                <a:gridCol w="183566"/>
                <a:gridCol w="209789"/>
                <a:gridCol w="935309"/>
                <a:gridCol w="786709"/>
                <a:gridCol w="244754"/>
                <a:gridCol w="201048"/>
                <a:gridCol w="568179"/>
                <a:gridCol w="585661"/>
                <a:gridCol w="203233"/>
              </a:tblGrid>
              <a:tr h="139894">
                <a:tc>
                  <a:txBody>
                    <a:bodyPr/>
                    <a:lstStyle/>
                    <a:p>
                      <a:pPr algn="l" fontAlgn="b"/>
                      <a:endParaRPr lang="en-US" sz="700" b="0" i="0" u="none" strike="noStrike" dirty="0">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l" fontAlgn="b"/>
                      <a:r>
                        <a:rPr lang="en-US" sz="700" b="0" i="0" u="none" strike="noStrike">
                          <a:solidFill>
                            <a:srgbClr val="000000"/>
                          </a:solidFill>
                          <a:effectLst/>
                          <a:latin typeface="Calibri"/>
                        </a:rPr>
                        <a:t>Minnetonka School District</a:t>
                      </a:r>
                    </a:p>
                  </a:txBody>
                  <a:tcPr marL="6105" marR="6105" marT="6105"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l" fontAlgn="b"/>
                      <a:r>
                        <a:rPr lang="en-US" sz="700" b="0" i="0" u="none" strike="noStrike">
                          <a:solidFill>
                            <a:srgbClr val="000000"/>
                          </a:solidFill>
                          <a:effectLst/>
                          <a:latin typeface="Calibri"/>
                        </a:rPr>
                        <a:t>FY 2015 Reporting Period</a:t>
                      </a:r>
                    </a:p>
                  </a:txBody>
                  <a:tcPr marL="6105" marR="6105" marT="6105"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ctr" fontAlgn="b"/>
                      <a:r>
                        <a:rPr lang="en-US" sz="700" b="0" i="0" u="none" strike="noStrike">
                          <a:solidFill>
                            <a:srgbClr val="000000"/>
                          </a:solidFill>
                          <a:effectLst/>
                          <a:latin typeface="Calibri"/>
                        </a:rPr>
                        <a:t>Net Pension Liability</a:t>
                      </a:r>
                    </a:p>
                  </a:txBody>
                  <a:tcPr marL="6105" marR="6105" marT="61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ctr" fontAlgn="b"/>
                      <a:r>
                        <a:rPr lang="en-US" sz="700" b="0" i="0" u="none" strike="noStrike">
                          <a:solidFill>
                            <a:srgbClr val="000000"/>
                          </a:solidFill>
                          <a:effectLst/>
                          <a:latin typeface="Calibri"/>
                        </a:rPr>
                        <a:t>Deferred Outflows </a:t>
                      </a:r>
                    </a:p>
                  </a:txBody>
                  <a:tcPr marL="6105" marR="6105" marT="61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ctr" fontAlgn="b"/>
                      <a:r>
                        <a:rPr lang="en-US" sz="700" b="0" i="0" u="none" strike="noStrike">
                          <a:solidFill>
                            <a:srgbClr val="000000"/>
                          </a:solidFill>
                          <a:effectLst/>
                          <a:latin typeface="Calibri"/>
                        </a:rPr>
                        <a:t>Deferred Inflows</a:t>
                      </a:r>
                    </a:p>
                  </a:txBody>
                  <a:tcPr marL="6105" marR="6105" marT="61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ctr" fontAlgn="b"/>
                      <a:r>
                        <a:rPr lang="en-US" sz="700" b="0" i="0" u="none" strike="noStrike">
                          <a:solidFill>
                            <a:srgbClr val="000000"/>
                          </a:solidFill>
                          <a:effectLst/>
                          <a:latin typeface="Calibri"/>
                        </a:rPr>
                        <a:t>Fringe Benefits Expense</a:t>
                      </a:r>
                    </a:p>
                  </a:txBody>
                  <a:tcPr marL="6105" marR="6105" marT="61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r>
                        <a:rPr lang="en-US" sz="700" b="0" i="0" u="none" strike="noStrike">
                          <a:solidFill>
                            <a:srgbClr val="000000"/>
                          </a:solidFill>
                          <a:effectLst/>
                          <a:latin typeface="Calibri"/>
                        </a:rPr>
                        <a:t>2)</a:t>
                      </a: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$4,444,949</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a:rPr>
                        <a:t>$19,065,147</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1 T)</a:t>
                      </a: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2 T)</a:t>
                      </a: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$1,337,796</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a:rPr>
                        <a:t>$1,337,796</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3)</a:t>
                      </a: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a:rPr>
                        <a:t>$4,444,949</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2)</a:t>
                      </a: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1)</a:t>
                      </a: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$1,410,595</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a:rPr>
                        <a:t>$1,410,595</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7)</a:t>
                      </a:r>
                    </a:p>
                  </a:txBody>
                  <a:tcPr marL="6105" marR="6105" marT="6105" marB="0" anchor="b">
                    <a:lnL>
                      <a:noFill/>
                    </a:lnL>
                    <a:lnR>
                      <a:noFill/>
                    </a:lnR>
                    <a:lnT>
                      <a:noFill/>
                    </a:lnT>
                    <a:lnB>
                      <a:noFill/>
                    </a:lnB>
                  </a:tcPr>
                </a:tc>
              </a:tr>
              <a:tr h="139894">
                <a:tc>
                  <a:txBody>
                    <a:bodyPr/>
                    <a:lstStyle/>
                    <a:p>
                      <a:pPr algn="l" fontAlgn="b"/>
                      <a:r>
                        <a:rPr lang="en-US" sz="700" b="0" i="0" u="none" strike="noStrike">
                          <a:solidFill>
                            <a:srgbClr val="000000"/>
                          </a:solidFill>
                          <a:effectLst/>
                          <a:latin typeface="Calibri"/>
                        </a:rPr>
                        <a:t>3)</a:t>
                      </a: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$1,337,796</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00"/>
                          </a:solidFill>
                          <a:effectLst/>
                          <a:latin typeface="Calibri"/>
                        </a:rPr>
                        <a:t>$1,947,868</a:t>
                      </a: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2)</a:t>
                      </a:r>
                    </a:p>
                  </a:txBody>
                  <a:tcPr marL="6105" marR="6105" marT="6105" marB="0" anchor="b">
                    <a:lnL>
                      <a:noFill/>
                    </a:lnL>
                    <a:lnR>
                      <a:noFill/>
                    </a:lnR>
                    <a:lnT>
                      <a:noFill/>
                    </a:lnT>
                    <a:lnB>
                      <a:noFill/>
                    </a:lnB>
                  </a:tcPr>
                </a:tc>
                <a:tc>
                  <a:txBody>
                    <a:bodyPr/>
                    <a:lstStyle/>
                    <a:p>
                      <a:pPr algn="l" fontAlgn="b"/>
                      <a:r>
                        <a:rPr lang="en-US" sz="700" b="0" i="0" u="none" strike="noStrike" dirty="0" smtClean="0">
                          <a:solidFill>
                            <a:srgbClr val="000000"/>
                          </a:solidFill>
                          <a:effectLst/>
                          <a:latin typeface="Calibri"/>
                        </a:rPr>
                        <a:t>2)</a:t>
                      </a:r>
                      <a:endParaRPr lang="en-US" sz="700" b="0" i="0" u="none" strike="noStrike" dirty="0">
                        <a:solidFill>
                          <a:srgbClr val="000000"/>
                        </a:solidFill>
                        <a:effectLst/>
                        <a:latin typeface="Calibri"/>
                      </a:endParaRPr>
                    </a:p>
                  </a:txBody>
                  <a:tcPr marL="6105" marR="6105" marT="6105"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a:t>
                      </a:r>
                      <a:r>
                        <a:rPr lang="en-US" sz="700" b="0" i="0" u="none" strike="noStrike" dirty="0" smtClean="0">
                          <a:solidFill>
                            <a:srgbClr val="000000"/>
                          </a:solidFill>
                          <a:effectLst/>
                          <a:latin typeface="Calibri"/>
                        </a:rPr>
                        <a:t>1,947,868</a:t>
                      </a:r>
                      <a:endParaRPr lang="en-US" sz="700" b="0" i="0" u="none" strike="noStrike" dirty="0">
                        <a:solidFill>
                          <a:srgbClr val="000000"/>
                        </a:solidFill>
                        <a:effectLst/>
                        <a:latin typeface="Calibri"/>
                      </a:endParaRP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$846</a:t>
                      </a: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5)</a:t>
                      </a: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r>
                        <a:rPr lang="en-US" sz="700" b="0" i="0" u="none" strike="noStrike">
                          <a:solidFill>
                            <a:srgbClr val="000000"/>
                          </a:solidFill>
                          <a:effectLst/>
                          <a:latin typeface="Calibri"/>
                        </a:rPr>
                        <a:t>5)</a:t>
                      </a: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$846</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$1,221,217</a:t>
                      </a: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2)</a:t>
                      </a:r>
                    </a:p>
                  </a:txBody>
                  <a:tcPr marL="6105" marR="6105" marT="6105" marB="0" anchor="b">
                    <a:lnL>
                      <a:noFill/>
                    </a:lnL>
                    <a:lnR>
                      <a:noFill/>
                    </a:lnR>
                    <a:lnT>
                      <a:noFill/>
                    </a:lnT>
                    <a:lnB>
                      <a:noFill/>
                    </a:lnB>
                  </a:tcPr>
                </a:tc>
                <a:tc>
                  <a:txBody>
                    <a:bodyPr/>
                    <a:lstStyle/>
                    <a:p>
                      <a:pPr algn="l" fontAlgn="b"/>
                      <a:r>
                        <a:rPr lang="en-US" sz="700" b="0" i="0" u="none" strike="noStrike" dirty="0" smtClean="0">
                          <a:solidFill>
                            <a:srgbClr val="000000"/>
                          </a:solidFill>
                          <a:effectLst/>
                          <a:latin typeface="Calibri"/>
                        </a:rPr>
                        <a:t>7)</a:t>
                      </a:r>
                      <a:endParaRPr lang="en-US" sz="700" b="0" i="0" u="none" strike="noStrike" dirty="0">
                        <a:solidFill>
                          <a:srgbClr val="000000"/>
                        </a:solidFill>
                        <a:effectLst/>
                        <a:latin typeface="Calibri"/>
                      </a:endParaRPr>
                    </a:p>
                  </a:txBody>
                  <a:tcPr marL="6105" marR="6105" marT="6105"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a:t>
                      </a:r>
                      <a:r>
                        <a:rPr lang="en-US" sz="700" b="0" i="0" u="none" strike="noStrike" dirty="0" smtClean="0">
                          <a:solidFill>
                            <a:srgbClr val="000000"/>
                          </a:solidFill>
                          <a:effectLst/>
                          <a:latin typeface="Calibri"/>
                        </a:rPr>
                        <a:t>1,410,595</a:t>
                      </a:r>
                      <a:endParaRPr lang="en-US" sz="700" b="0" i="0" u="none" strike="noStrike" dirty="0">
                        <a:solidFill>
                          <a:srgbClr val="000000"/>
                        </a:solidFill>
                        <a:effectLst/>
                        <a:latin typeface="Calibri"/>
                      </a:endParaRP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6105" marR="6105" marT="610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6105" marR="6105" marT="610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6105" marR="6105" marT="610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6105" marR="6105" marT="610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a:rPr>
                        <a:t>$16,450,641</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$3,357,617</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a:rPr>
                        <a:t>$4,444,949</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ctr" fontAlgn="b"/>
                      <a:r>
                        <a:rPr lang="en-US" sz="700" b="0" i="0" u="none" strike="noStrike">
                          <a:solidFill>
                            <a:srgbClr val="000000"/>
                          </a:solidFill>
                          <a:effectLst/>
                          <a:latin typeface="Calibri"/>
                        </a:rPr>
                        <a:t>Pension Expense</a:t>
                      </a:r>
                    </a:p>
                  </a:txBody>
                  <a:tcPr marL="6105" marR="6105" marT="61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ctr" fontAlgn="b"/>
                      <a:r>
                        <a:rPr lang="en-US" sz="700" b="0" i="0" u="none" strike="noStrike" dirty="0" smtClean="0">
                          <a:solidFill>
                            <a:srgbClr val="000000"/>
                          </a:solidFill>
                          <a:effectLst/>
                          <a:latin typeface="Calibri"/>
                        </a:rPr>
                        <a:t>Cash (or Pension Expense)</a:t>
                      </a:r>
                      <a:endParaRPr lang="en-US" sz="700" b="0" i="0" u="none" strike="noStrike" dirty="0">
                        <a:solidFill>
                          <a:srgbClr val="000000"/>
                        </a:solidFill>
                        <a:effectLst/>
                        <a:latin typeface="Calibri"/>
                      </a:endParaRPr>
                    </a:p>
                  </a:txBody>
                  <a:tcPr marL="6105" marR="6105" marT="61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4">
                  <a:txBody>
                    <a:bodyPr/>
                    <a:lstStyle/>
                    <a:p>
                      <a:pPr algn="ctr" fontAlgn="b"/>
                      <a:r>
                        <a:rPr lang="en-US" sz="700" b="0" i="0" u="none" strike="noStrike">
                          <a:solidFill>
                            <a:srgbClr val="000000"/>
                          </a:solidFill>
                          <a:effectLst/>
                          <a:latin typeface="Calibri"/>
                        </a:rPr>
                        <a:t>Net Position</a:t>
                      </a:r>
                    </a:p>
                  </a:txBody>
                  <a:tcPr marL="6105" marR="6105" marT="61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r>
                        <a:rPr lang="en-US" sz="700" b="0" i="0" u="none" strike="noStrike">
                          <a:solidFill>
                            <a:srgbClr val="000000"/>
                          </a:solidFill>
                          <a:effectLst/>
                          <a:latin typeface="Calibri"/>
                        </a:rPr>
                        <a:t>2)</a:t>
                      </a: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$1,221,217</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a:rPr>
                        <a:t>$1,410,595</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a:rPr>
                        <a:t>1)</a:t>
                      </a:r>
                    </a:p>
                  </a:txBody>
                  <a:tcPr marL="6105" marR="6105" marT="6105" marB="0" anchor="b">
                    <a:lnL>
                      <a:noFill/>
                    </a:lnL>
                    <a:lnR>
                      <a:noFill/>
                    </a:lnR>
                    <a:lnT>
                      <a:noFill/>
                    </a:lnT>
                    <a:lnB>
                      <a:noFill/>
                    </a:lnB>
                  </a:tcPr>
                </a:tc>
                <a:tc>
                  <a:txBody>
                    <a:bodyPr/>
                    <a:lstStyle/>
                    <a:p>
                      <a:pPr algn="ctr" fontAlgn="b"/>
                      <a:r>
                        <a:rPr lang="en-US" sz="700" b="0" i="0" u="none" strike="noStrike">
                          <a:solidFill>
                            <a:srgbClr val="000000"/>
                          </a:solidFill>
                          <a:effectLst/>
                          <a:latin typeface="Calibri"/>
                        </a:rPr>
                        <a:t>1 T)</a:t>
                      </a: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$19,065,147</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a:rPr>
                        <a:t>$1,337,796</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2 T)</a:t>
                      </a:r>
                    </a:p>
                  </a:txBody>
                  <a:tcPr marL="6105" marR="6105" marT="61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6105" marR="6105" marT="610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6105" marR="6105" marT="610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$1,221,217</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a:rPr>
                        <a:t>$1,410,595</a:t>
                      </a: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6105" marR="6105" marT="610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6105" marR="6105" marT="610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$17,727,351</a:t>
                      </a:r>
                    </a:p>
                  </a:txBody>
                  <a:tcPr marL="6105" marR="6105" marT="610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3">
                  <a:txBody>
                    <a:bodyPr/>
                    <a:lstStyle/>
                    <a:p>
                      <a:pPr algn="l" fontAlgn="b"/>
                      <a:r>
                        <a:rPr lang="en-US" sz="700" b="1" i="0" u="none" strike="noStrike">
                          <a:solidFill>
                            <a:srgbClr val="000000"/>
                          </a:solidFill>
                          <a:effectLst/>
                          <a:latin typeface="Calibri"/>
                        </a:rPr>
                        <a:t>Transition year journal entries</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l" fontAlgn="b"/>
                      <a:r>
                        <a:rPr lang="en-US" sz="700" b="0" i="0" u="none" strike="noStrike">
                          <a:solidFill>
                            <a:srgbClr val="000000"/>
                          </a:solidFill>
                          <a:effectLst/>
                          <a:latin typeface="Calibri"/>
                        </a:rPr>
                        <a:t>1 T)  Establish beginning NPL</a:t>
                      </a:r>
                    </a:p>
                  </a:txBody>
                  <a:tcPr marL="6105" marR="6105" marT="6105"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10">
                  <a:txBody>
                    <a:bodyPr/>
                    <a:lstStyle/>
                    <a:p>
                      <a:pPr algn="l" fontAlgn="b"/>
                      <a:r>
                        <a:rPr lang="en-US" sz="700" b="0" i="0" u="none" strike="noStrike">
                          <a:solidFill>
                            <a:srgbClr val="000000"/>
                          </a:solidFill>
                          <a:effectLst/>
                          <a:latin typeface="Calibri"/>
                        </a:rPr>
                        <a:t>2 T)  Recognize deferred outflows for contributions closed to net position in the prior reporting period (FY 14)</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2">
                  <a:txBody>
                    <a:bodyPr/>
                    <a:lstStyle/>
                    <a:p>
                      <a:pPr algn="l" fontAlgn="b"/>
                      <a:r>
                        <a:rPr lang="en-US" sz="700" b="1" i="0" u="none" strike="noStrike">
                          <a:solidFill>
                            <a:srgbClr val="000000"/>
                          </a:solidFill>
                          <a:effectLst/>
                          <a:latin typeface="Calibri"/>
                        </a:rPr>
                        <a:t>Annual journal entries</a:t>
                      </a:r>
                    </a:p>
                  </a:txBody>
                  <a:tcPr marL="6105" marR="6105" marT="6105"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9">
                  <a:txBody>
                    <a:bodyPr/>
                    <a:lstStyle/>
                    <a:p>
                      <a:pPr algn="l" fontAlgn="b"/>
                      <a:r>
                        <a:rPr lang="en-US" sz="700" b="0" i="0" u="none" strike="noStrike">
                          <a:solidFill>
                            <a:srgbClr val="000000"/>
                          </a:solidFill>
                          <a:effectLst/>
                          <a:latin typeface="Calibri"/>
                        </a:rPr>
                        <a:t>1) Recognize contributions from the measurement date to the end of the fiscal year (June 30, 2015)</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9">
                  <a:txBody>
                    <a:bodyPr/>
                    <a:lstStyle/>
                    <a:p>
                      <a:pPr algn="l" fontAlgn="b"/>
                      <a:r>
                        <a:rPr lang="en-US" sz="700" b="0" i="0" u="none" strike="noStrike">
                          <a:solidFill>
                            <a:srgbClr val="000000"/>
                          </a:solidFill>
                          <a:effectLst/>
                          <a:latin typeface="Calibri"/>
                        </a:rPr>
                        <a:t>2) Recognize pension expense, deferred inflows and deferred outflows at the measurement date</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8">
                  <a:txBody>
                    <a:bodyPr/>
                    <a:lstStyle/>
                    <a:p>
                      <a:pPr algn="l" fontAlgn="b"/>
                      <a:r>
                        <a:rPr lang="en-US" sz="700" b="0" i="0" u="none" strike="noStrike">
                          <a:solidFill>
                            <a:srgbClr val="000000"/>
                          </a:solidFill>
                          <a:effectLst/>
                          <a:latin typeface="Calibri"/>
                        </a:rPr>
                        <a:t>3) Reclassify contributions made during the measurement period (FY 14)</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5">
                  <a:txBody>
                    <a:bodyPr/>
                    <a:lstStyle/>
                    <a:p>
                      <a:pPr algn="l" fontAlgn="b"/>
                      <a:r>
                        <a:rPr lang="en-US" sz="700" b="0" i="0" u="none" strike="noStrike">
                          <a:solidFill>
                            <a:srgbClr val="000000"/>
                          </a:solidFill>
                          <a:effectLst/>
                          <a:latin typeface="Calibri"/>
                        </a:rPr>
                        <a:t>4) Change in proportionate share ($0 first year)</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222787">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9">
                  <a:txBody>
                    <a:bodyPr/>
                    <a:lstStyle/>
                    <a:p>
                      <a:pPr algn="l" fontAlgn="b"/>
                      <a:r>
                        <a:rPr lang="en-US" sz="700" b="0" i="0" u="none" strike="noStrike">
                          <a:solidFill>
                            <a:srgbClr val="000000"/>
                          </a:solidFill>
                          <a:effectLst/>
                          <a:latin typeface="Calibri"/>
                        </a:rPr>
                        <a:t>5)  Difference in contributions used as the basis for the proportionate share allocation and contributions reported in the district's financial statements at the measurement date (to be determined by district)</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13">
                  <a:txBody>
                    <a:bodyPr/>
                    <a:lstStyle/>
                    <a:p>
                      <a:pPr algn="l" fontAlgn="b"/>
                      <a:r>
                        <a:rPr lang="en-US" sz="700" b="0" i="0" u="none" strike="noStrike">
                          <a:solidFill>
                            <a:srgbClr val="000000"/>
                          </a:solidFill>
                          <a:effectLst/>
                          <a:latin typeface="Calibri"/>
                        </a:rPr>
                        <a:t>6) Recognize pension expense for this year's amortization of prior year deferred inflows and outflows of resources (n/a for transition year)</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gridSpan="6">
                  <a:txBody>
                    <a:bodyPr/>
                    <a:lstStyle/>
                    <a:p>
                      <a:pPr algn="l" fontAlgn="b"/>
                      <a:r>
                        <a:rPr lang="en-US" sz="700" b="0" i="0" u="none" strike="noStrike">
                          <a:solidFill>
                            <a:srgbClr val="000000"/>
                          </a:solidFill>
                          <a:effectLst/>
                          <a:latin typeface="Calibri"/>
                        </a:rPr>
                        <a:t>7)  Reclassify contributions after the measurement date</a:t>
                      </a:r>
                    </a:p>
                  </a:txBody>
                  <a:tcPr marL="6105" marR="6105" marT="6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r>
              <a:tr h="139894">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105" marR="6105" marT="6105"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6105" marR="6105" marT="6105" marB="0" anchor="b">
                    <a:lnL>
                      <a:noFill/>
                    </a:lnL>
                    <a:lnR>
                      <a:noFill/>
                    </a:lnR>
                    <a:lnT>
                      <a:noFill/>
                    </a:lnT>
                    <a:lnB>
                      <a:noFill/>
                    </a:lnB>
                  </a:tcPr>
                </a:tc>
              </a:tr>
            </a:tbl>
          </a:graphicData>
        </a:graphic>
      </p:graphicFrame>
    </p:spTree>
    <p:extLst>
      <p:ext uri="{BB962C8B-B14F-4D97-AF65-F5344CB8AC3E}">
        <p14:creationId xmlns:p14="http://schemas.microsoft.com/office/powerpoint/2010/main" val="18281253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Suggested GASB 68 Footnotes </a:t>
            </a:r>
            <a:endParaRPr lang="en-US" sz="3200" b="1" dirty="0"/>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23</a:t>
            </a:fld>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62802" y="1600200"/>
            <a:ext cx="58183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0367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cs typeface="Arial" pitchFamily="34" charset="0"/>
              </a:rPr>
              <a:t/>
            </a:r>
            <a:br>
              <a:rPr lang="en-US" sz="3200" dirty="0" smtClean="0">
                <a:cs typeface="Arial" pitchFamily="34" charset="0"/>
              </a:rPr>
            </a:br>
            <a:r>
              <a:rPr lang="en-US" sz="3200" dirty="0">
                <a:cs typeface="Arial" pitchFamily="34" charset="0"/>
              </a:rPr>
              <a:t/>
            </a:r>
            <a:br>
              <a:rPr lang="en-US" sz="3200" dirty="0">
                <a:cs typeface="Arial" pitchFamily="34" charset="0"/>
              </a:rPr>
            </a:br>
            <a:r>
              <a:rPr lang="en-US" sz="3200" dirty="0" smtClean="0">
                <a:cs typeface="Arial" pitchFamily="34" charset="0"/>
              </a:rPr>
              <a:t/>
            </a:r>
            <a:br>
              <a:rPr lang="en-US" sz="3200" dirty="0" smtClean="0">
                <a:cs typeface="Arial" pitchFamily="34" charset="0"/>
              </a:rPr>
            </a:br>
            <a:r>
              <a:rPr lang="en-US" sz="3200" dirty="0" smtClean="0">
                <a:cs typeface="Arial" pitchFamily="34" charset="0"/>
              </a:rPr>
              <a:t>   </a:t>
            </a:r>
            <a:r>
              <a:rPr lang="en-US" sz="2800" b="1" dirty="0" smtClean="0">
                <a:cs typeface="Arial" pitchFamily="34" charset="0"/>
              </a:rPr>
              <a:t>RSI Schedule </a:t>
            </a:r>
            <a:r>
              <a:rPr lang="en-US" sz="2800" b="1" dirty="0">
                <a:cs typeface="Arial" pitchFamily="34" charset="0"/>
              </a:rPr>
              <a:t>of Employer’s Proportionate Share of the Net Pension </a:t>
            </a:r>
            <a:r>
              <a:rPr lang="en-US" sz="2800" b="1" dirty="0" smtClean="0">
                <a:cs typeface="Arial" pitchFamily="34" charset="0"/>
              </a:rPr>
              <a:t>Liability</a:t>
            </a:r>
            <a:endParaRPr lang="en-US" sz="2800" b="1" dirty="0"/>
          </a:p>
        </p:txBody>
      </p:sp>
      <p:sp>
        <p:nvSpPr>
          <p:cNvPr id="3" name="Content Placeholder 2"/>
          <p:cNvSpPr>
            <a:spLocks noGrp="1"/>
          </p:cNvSpPr>
          <p:nvPr>
            <p:ph idx="1"/>
          </p:nvPr>
        </p:nvSpPr>
        <p:spPr>
          <a:xfrm>
            <a:off x="457200" y="1600200"/>
            <a:ext cx="8229600" cy="4525963"/>
          </a:xfrm>
        </p:spPr>
        <p:txBody>
          <a:bodyPr/>
          <a:lstStyle/>
          <a:p>
            <a:pPr>
              <a:spcAft>
                <a:spcPts val="600"/>
              </a:spcAft>
              <a:defRPr/>
            </a:pPr>
            <a:r>
              <a:rPr lang="en-US" dirty="0" smtClean="0">
                <a:latin typeface="Arial" pitchFamily="34" charset="0"/>
                <a:cs typeface="Arial" pitchFamily="34" charset="0"/>
              </a:rPr>
              <a:t>Ten-year schedule presenting, by plan:</a:t>
            </a:r>
          </a:p>
          <a:p>
            <a:pPr lvl="1">
              <a:spcAft>
                <a:spcPts val="600"/>
              </a:spcAft>
              <a:defRPr/>
            </a:pPr>
            <a:r>
              <a:rPr lang="en-US" dirty="0" smtClean="0">
                <a:latin typeface="Arial" pitchFamily="34" charset="0"/>
                <a:cs typeface="Arial" pitchFamily="34" charset="0"/>
              </a:rPr>
              <a:t>Employer’s proportion, both percentage and amount, of the collective NPL</a:t>
            </a:r>
            <a:endParaRPr lang="en-US" dirty="0">
              <a:latin typeface="Arial" pitchFamily="34" charset="0"/>
              <a:cs typeface="Arial" pitchFamily="34" charset="0"/>
            </a:endParaRPr>
          </a:p>
          <a:p>
            <a:pPr lvl="1">
              <a:spcAft>
                <a:spcPts val="600"/>
              </a:spcAft>
              <a:defRPr/>
            </a:pPr>
            <a:r>
              <a:rPr lang="en-US" dirty="0" smtClean="0">
                <a:latin typeface="Arial" pitchFamily="34" charset="0"/>
                <a:cs typeface="Arial" pitchFamily="34" charset="0"/>
              </a:rPr>
              <a:t>Employer’s covered-employee payroll </a:t>
            </a:r>
            <a:r>
              <a:rPr lang="en-US" u="sng" dirty="0" smtClean="0">
                <a:latin typeface="Arial" pitchFamily="34" charset="0"/>
                <a:cs typeface="Arial" pitchFamily="34" charset="0"/>
              </a:rPr>
              <a:t>as of the measurement date</a:t>
            </a:r>
          </a:p>
          <a:p>
            <a:pPr lvl="1">
              <a:spcAft>
                <a:spcPts val="600"/>
              </a:spcAft>
              <a:defRPr/>
            </a:pPr>
            <a:r>
              <a:rPr lang="en-US" dirty="0" smtClean="0">
                <a:latin typeface="Arial" pitchFamily="34" charset="0"/>
                <a:cs typeface="Arial" pitchFamily="34" charset="0"/>
              </a:rPr>
              <a:t>Employer’s amount of the collective NPL as a percentage of employee covered payroll</a:t>
            </a:r>
          </a:p>
          <a:p>
            <a:pPr lvl="1">
              <a:spcAft>
                <a:spcPts val="600"/>
              </a:spcAft>
              <a:defRPr/>
            </a:pPr>
            <a:r>
              <a:rPr lang="en-US" dirty="0" smtClean="0">
                <a:latin typeface="Arial" pitchFamily="34" charset="0"/>
                <a:cs typeface="Arial" pitchFamily="34" charset="0"/>
              </a:rPr>
              <a:t>Plan’s fiduciary net position as a percentage of the total pension liability</a:t>
            </a:r>
            <a:endParaRPr lang="en-US" dirty="0">
              <a:latin typeface="Arial" pitchFamily="34" charset="0"/>
              <a:cs typeface="Arial" pitchFamily="34" charset="0"/>
            </a:endParaRPr>
          </a:p>
          <a:p>
            <a:pPr>
              <a:spcAft>
                <a:spcPts val="600"/>
              </a:spcAft>
              <a:defRPr/>
            </a:pPr>
            <a:endParaRPr lang="en-US"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24</a:t>
            </a:fld>
            <a:endParaRPr lang="en-US" dirty="0"/>
          </a:p>
        </p:txBody>
      </p:sp>
    </p:spTree>
    <p:extLst>
      <p:ext uri="{BB962C8B-B14F-4D97-AF65-F5344CB8AC3E}">
        <p14:creationId xmlns:p14="http://schemas.microsoft.com/office/powerpoint/2010/main" val="33795446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4294967295"/>
          </p:nvPr>
        </p:nvSpPr>
        <p:spPr>
          <a:xfrm>
            <a:off x="6553200" y="6356350"/>
            <a:ext cx="2133600" cy="365125"/>
          </a:xfrm>
          <a:prstGeom prst="rect">
            <a:avLst/>
          </a:prstGeom>
          <a:noFill/>
        </p:spPr>
        <p:txBody>
          <a:bodyPr/>
          <a:lstStyle/>
          <a:p>
            <a:fld id="{D3F7AC3B-DCB1-471A-8A8D-BE2B7AB88366}" type="slidenum">
              <a:rPr lang="en-US" smtClean="0"/>
              <a:pPr/>
              <a:t>25</a:t>
            </a:fld>
            <a:endParaRPr lang="en-US" dirty="0" smtClean="0"/>
          </a:p>
        </p:txBody>
      </p:sp>
      <p:sp>
        <p:nvSpPr>
          <p:cNvPr id="4098" name="Title 1"/>
          <p:cNvSpPr>
            <a:spLocks noGrp="1"/>
          </p:cNvSpPr>
          <p:nvPr>
            <p:ph type="title"/>
          </p:nvPr>
        </p:nvSpPr>
        <p:spPr>
          <a:xfrm>
            <a:off x="457200" y="0"/>
            <a:ext cx="8610600" cy="1075730"/>
          </a:xfrm>
        </p:spPr>
        <p:txBody>
          <a:bodyPr>
            <a:normAutofit/>
          </a:bodyPr>
          <a:lstStyle/>
          <a:p>
            <a:pPr algn="ctr"/>
            <a:r>
              <a:rPr lang="en-US" sz="2300" b="1" dirty="0" smtClean="0">
                <a:latin typeface="Arial" pitchFamily="34" charset="0"/>
                <a:cs typeface="Arial" pitchFamily="34" charset="0"/>
              </a:rPr>
              <a:t>Schedule of Proportionate Share of the Net Pension Liability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98567498"/>
              </p:ext>
            </p:extLst>
          </p:nvPr>
        </p:nvGraphicFramePr>
        <p:xfrm>
          <a:off x="1003814" y="1600202"/>
          <a:ext cx="7136372" cy="4525958"/>
        </p:xfrm>
        <a:graphic>
          <a:graphicData uri="http://schemas.openxmlformats.org/drawingml/2006/table">
            <a:tbl>
              <a:tblPr/>
              <a:tblGrid>
                <a:gridCol w="850238"/>
                <a:gridCol w="1075301"/>
                <a:gridCol w="1528553"/>
                <a:gridCol w="812727"/>
                <a:gridCol w="1190958"/>
                <a:gridCol w="1078427"/>
                <a:gridCol w="600168"/>
              </a:tblGrid>
              <a:tr h="187799">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5">
                  <a:txBody>
                    <a:bodyPr/>
                    <a:lstStyle/>
                    <a:p>
                      <a:pPr algn="l" fontAlgn="b"/>
                      <a:r>
                        <a:rPr lang="en-US" sz="1100" b="1" i="0" u="none" strike="noStrike" dirty="0" smtClean="0">
                          <a:solidFill>
                            <a:srgbClr val="000000"/>
                          </a:solidFill>
                          <a:effectLst/>
                          <a:latin typeface="Calibri"/>
                        </a:rPr>
                        <a:t>Minnetonka School District’s </a:t>
                      </a:r>
                      <a:r>
                        <a:rPr lang="en-US" sz="1100" b="1" i="0" u="none" strike="noStrike" dirty="0">
                          <a:solidFill>
                            <a:srgbClr val="000000"/>
                          </a:solidFill>
                          <a:effectLst/>
                          <a:latin typeface="Calibri"/>
                        </a:rPr>
                        <a:t>Proportionate Share of </a:t>
                      </a:r>
                      <a:r>
                        <a:rPr lang="en-US" sz="1100" b="1" i="0" u="none" strike="noStrike" dirty="0" smtClean="0">
                          <a:solidFill>
                            <a:srgbClr val="000000"/>
                          </a:solidFill>
                          <a:effectLst/>
                          <a:latin typeface="Calibri"/>
                        </a:rPr>
                        <a:t>the Net </a:t>
                      </a:r>
                      <a:r>
                        <a:rPr lang="en-US" sz="1100" b="1" i="0" u="none" strike="noStrike" dirty="0">
                          <a:solidFill>
                            <a:srgbClr val="000000"/>
                          </a:solidFill>
                          <a:effectLst/>
                          <a:latin typeface="Calibri"/>
                        </a:rPr>
                        <a:t>Pension Liability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3">
                  <a:txBody>
                    <a:bodyPr/>
                    <a:lstStyle/>
                    <a:p>
                      <a:pPr algn="ctr" fontAlgn="b"/>
                      <a:r>
                        <a:rPr lang="en-US" sz="1100" b="1" i="0" u="none" strike="noStrike" dirty="0" smtClean="0">
                          <a:solidFill>
                            <a:srgbClr val="000000"/>
                          </a:solidFill>
                          <a:effectLst/>
                          <a:latin typeface="Calibri"/>
                        </a:rPr>
                        <a:t>PERA General Employees Retirement Fund</a:t>
                      </a:r>
                      <a:endParaRPr lang="en-US" sz="1100" b="1"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3">
                  <a:txBody>
                    <a:bodyPr/>
                    <a:lstStyle/>
                    <a:p>
                      <a:pPr algn="l" fontAlgn="b"/>
                      <a:r>
                        <a:rPr lang="en-US" sz="1100" b="1" i="0" u="none" strike="noStrike" dirty="0">
                          <a:solidFill>
                            <a:srgbClr val="000000"/>
                          </a:solidFill>
                          <a:effectLst/>
                          <a:latin typeface="Calibri"/>
                        </a:rPr>
                        <a:t>Required Supplementary Information (Last Ten Years*)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r>
              <a:tr h="1521174">
                <a:tc>
                  <a:txBody>
                    <a:bodyPr/>
                    <a:lstStyle/>
                    <a:p>
                      <a:pPr algn="ctr" fontAlgn="b"/>
                      <a:r>
                        <a:rPr lang="en-US" sz="1100" b="1" i="0" u="none" strike="noStrike">
                          <a:solidFill>
                            <a:srgbClr val="000000"/>
                          </a:solidFill>
                          <a:effectLst/>
                          <a:latin typeface="Calibri"/>
                        </a:rPr>
                        <a:t>Fiscal Year Ending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Proportion </a:t>
                      </a:r>
                      <a:r>
                        <a:rPr lang="en-US" sz="1100" b="1" i="0" u="none" strike="noStrike" dirty="0">
                          <a:solidFill>
                            <a:srgbClr val="000000"/>
                          </a:solidFill>
                          <a:effectLst/>
                          <a:latin typeface="Calibri"/>
                        </a:rPr>
                        <a:t>(Percentage) of the Net Pension Liability (Asset)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Proportionate </a:t>
                      </a:r>
                      <a:r>
                        <a:rPr lang="en-US" sz="1100" b="1" i="0" u="none" strike="noStrike" dirty="0">
                          <a:solidFill>
                            <a:srgbClr val="000000"/>
                          </a:solidFill>
                          <a:effectLst/>
                          <a:latin typeface="Calibri"/>
                        </a:rPr>
                        <a:t>Share (Amount) of the Net Pension Liability (Asset) (a)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Covered-Employee </a:t>
                      </a:r>
                      <a:r>
                        <a:rPr lang="en-US" sz="1100" b="1" i="0" u="none" strike="noStrike" dirty="0">
                          <a:solidFill>
                            <a:srgbClr val="000000"/>
                          </a:solidFill>
                          <a:effectLst/>
                          <a:latin typeface="Calibri"/>
                        </a:rPr>
                        <a:t>Payroll       (b)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Proportionate </a:t>
                      </a:r>
                      <a:r>
                        <a:rPr lang="en-US" sz="1100" b="1" i="0" u="none" strike="noStrike" dirty="0">
                          <a:solidFill>
                            <a:srgbClr val="000000"/>
                          </a:solidFill>
                          <a:effectLst/>
                          <a:latin typeface="Calibri"/>
                        </a:rPr>
                        <a:t>Share of the Net Pension Liability (Asset) as a Percentage of its Covered-Employee Payroll      (a/b)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Plan Fiduciary Net Position as a Percentage of the Total Pension Liability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r>
              <a:tr h="187799">
                <a:tc>
                  <a:txBody>
                    <a:bodyPr/>
                    <a:lstStyle/>
                    <a:p>
                      <a:pPr algn="r" fontAlgn="b"/>
                      <a:r>
                        <a:rPr lang="en-US" sz="1100" b="0" i="0" u="none" strike="noStrike" dirty="0">
                          <a:solidFill>
                            <a:srgbClr val="000000"/>
                          </a:solidFill>
                          <a:effectLst/>
                          <a:latin typeface="Calibri"/>
                        </a:rPr>
                        <a:t>June 30, 2014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0.3502%</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$16,450,641</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$18,384,703</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89.48%</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78.75%</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87799">
                <a:tc gridSpan="7">
                  <a:txBody>
                    <a:bodyPr/>
                    <a:lstStyle/>
                    <a:p>
                      <a:pPr algn="l" fontAlgn="b"/>
                      <a:r>
                        <a:rPr lang="en-US" sz="1100" b="0" i="0" u="none" strike="noStrike" dirty="0">
                          <a:solidFill>
                            <a:srgbClr val="000000"/>
                          </a:solidFill>
                          <a:effectLst/>
                          <a:latin typeface="Calibri"/>
                        </a:rPr>
                        <a:t>* Schedule is to be provided prospectively beginning with the employer's fiscal year ended June 30, 2015, or after.</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Oval 4"/>
          <p:cNvSpPr/>
          <p:nvPr/>
        </p:nvSpPr>
        <p:spPr>
          <a:xfrm>
            <a:off x="990600" y="38862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7353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cs typeface="Arial" pitchFamily="34" charset="0"/>
              </a:rPr>
              <a:t>RSI Schedule of Employer Contributions</a:t>
            </a:r>
            <a:endParaRPr lang="en-US" sz="3200" b="1" dirty="0"/>
          </a:p>
        </p:txBody>
      </p:sp>
      <p:sp>
        <p:nvSpPr>
          <p:cNvPr id="3" name="Content Placeholder 2"/>
          <p:cNvSpPr>
            <a:spLocks noGrp="1"/>
          </p:cNvSpPr>
          <p:nvPr>
            <p:ph idx="1"/>
          </p:nvPr>
        </p:nvSpPr>
        <p:spPr>
          <a:xfrm>
            <a:off x="457200" y="1600200"/>
            <a:ext cx="8229600" cy="4525963"/>
          </a:xfrm>
        </p:spPr>
        <p:txBody>
          <a:bodyPr/>
          <a:lstStyle/>
          <a:p>
            <a:pPr>
              <a:spcAft>
                <a:spcPts val="600"/>
              </a:spcAft>
              <a:defRPr/>
            </a:pPr>
            <a:r>
              <a:rPr lang="en-US" dirty="0" smtClean="0">
                <a:latin typeface="Arial" pitchFamily="34" charset="0"/>
                <a:cs typeface="Arial" pitchFamily="34" charset="0"/>
              </a:rPr>
              <a:t>Ten year schedule, by plan:</a:t>
            </a:r>
            <a:endParaRPr lang="en-US" dirty="0">
              <a:latin typeface="Arial" pitchFamily="34" charset="0"/>
              <a:cs typeface="Arial" pitchFamily="34" charset="0"/>
            </a:endParaRPr>
          </a:p>
          <a:p>
            <a:pPr lvl="1">
              <a:spcAft>
                <a:spcPts val="600"/>
              </a:spcAft>
              <a:defRPr/>
            </a:pPr>
            <a:r>
              <a:rPr lang="en-US" dirty="0" smtClean="0">
                <a:latin typeface="Arial" pitchFamily="34" charset="0"/>
                <a:cs typeface="Arial" pitchFamily="34" charset="0"/>
              </a:rPr>
              <a:t>Statutorily required employer contributions</a:t>
            </a:r>
            <a:endParaRPr lang="en-US" dirty="0">
              <a:latin typeface="Arial" pitchFamily="34" charset="0"/>
              <a:cs typeface="Arial" pitchFamily="34" charset="0"/>
            </a:endParaRPr>
          </a:p>
          <a:p>
            <a:pPr lvl="1">
              <a:spcAft>
                <a:spcPts val="600"/>
              </a:spcAft>
              <a:defRPr/>
            </a:pPr>
            <a:r>
              <a:rPr lang="en-US" dirty="0" smtClean="0">
                <a:latin typeface="Arial" pitchFamily="34" charset="0"/>
                <a:cs typeface="Arial" pitchFamily="34" charset="0"/>
              </a:rPr>
              <a:t>Actual contributions paid by employer</a:t>
            </a:r>
          </a:p>
          <a:p>
            <a:pPr lvl="1">
              <a:spcAft>
                <a:spcPts val="600"/>
              </a:spcAft>
              <a:defRPr/>
            </a:pPr>
            <a:r>
              <a:rPr lang="en-US" dirty="0" smtClean="0">
                <a:latin typeface="Arial" pitchFamily="34" charset="0"/>
                <a:cs typeface="Arial" pitchFamily="34" charset="0"/>
              </a:rPr>
              <a:t>Difference between required and paid contributions</a:t>
            </a:r>
          </a:p>
          <a:p>
            <a:pPr lvl="1">
              <a:spcAft>
                <a:spcPts val="600"/>
              </a:spcAft>
              <a:defRPr/>
            </a:pPr>
            <a:r>
              <a:rPr lang="en-US" dirty="0" smtClean="0">
                <a:latin typeface="Arial" pitchFamily="34" charset="0"/>
                <a:cs typeface="Arial" pitchFamily="34" charset="0"/>
              </a:rPr>
              <a:t>Amount of contributions paid in relation to required contributions as a percentage of the employer’s covered-employee payroll </a:t>
            </a:r>
            <a:r>
              <a:rPr lang="en-US" u="sng" dirty="0" smtClean="0">
                <a:latin typeface="Arial" pitchFamily="34" charset="0"/>
                <a:cs typeface="Arial" pitchFamily="34" charset="0"/>
              </a:rPr>
              <a:t>as of the reporting date</a:t>
            </a:r>
          </a:p>
          <a:p>
            <a:pPr marL="0" indent="0">
              <a:spcAft>
                <a:spcPts val="600"/>
              </a:spcAft>
              <a:buNone/>
              <a:defRPr/>
            </a:pPr>
            <a:endParaRPr lang="en-US" dirty="0">
              <a:latin typeface="Arial" pitchFamily="34" charset="0"/>
              <a:cs typeface="Arial" pitchFamily="34" charset="0"/>
            </a:endParaRPr>
          </a:p>
          <a:p>
            <a:pPr>
              <a:spcAft>
                <a:spcPts val="600"/>
              </a:spcAft>
              <a:defRPr/>
            </a:pPr>
            <a:endParaRPr lang="en-US"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26</a:t>
            </a:fld>
            <a:endParaRPr lang="en-US" dirty="0"/>
          </a:p>
        </p:txBody>
      </p:sp>
    </p:spTree>
    <p:extLst>
      <p:ext uri="{BB962C8B-B14F-4D97-AF65-F5344CB8AC3E}">
        <p14:creationId xmlns:p14="http://schemas.microsoft.com/office/powerpoint/2010/main" val="37374993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4294967295"/>
          </p:nvPr>
        </p:nvSpPr>
        <p:spPr>
          <a:xfrm>
            <a:off x="6553200" y="6356350"/>
            <a:ext cx="2133600" cy="365125"/>
          </a:xfrm>
          <a:prstGeom prst="rect">
            <a:avLst/>
          </a:prstGeom>
          <a:noFill/>
        </p:spPr>
        <p:txBody>
          <a:bodyPr/>
          <a:lstStyle/>
          <a:p>
            <a:fld id="{D3F7AC3B-DCB1-471A-8A8D-BE2B7AB88366}" type="slidenum">
              <a:rPr lang="en-US" smtClean="0"/>
              <a:pPr/>
              <a:t>27</a:t>
            </a:fld>
            <a:endParaRPr lang="en-US" dirty="0" smtClean="0"/>
          </a:p>
        </p:txBody>
      </p:sp>
      <p:sp>
        <p:nvSpPr>
          <p:cNvPr id="4098" name="Title 1"/>
          <p:cNvSpPr>
            <a:spLocks noGrp="1"/>
          </p:cNvSpPr>
          <p:nvPr>
            <p:ph type="title"/>
          </p:nvPr>
        </p:nvSpPr>
        <p:spPr>
          <a:xfrm>
            <a:off x="457200" y="0"/>
            <a:ext cx="8229600" cy="1075730"/>
          </a:xfrm>
        </p:spPr>
        <p:txBody>
          <a:bodyPr>
            <a:normAutofit/>
          </a:bodyPr>
          <a:lstStyle/>
          <a:p>
            <a:pPr algn="ctr"/>
            <a:r>
              <a:rPr lang="en-US" sz="2800" b="1" dirty="0" smtClean="0">
                <a:latin typeface="Arial" pitchFamily="34" charset="0"/>
                <a:cs typeface="Arial" pitchFamily="34" charset="0"/>
              </a:rPr>
              <a:t>Schedule of Contributions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0813934"/>
              </p:ext>
            </p:extLst>
          </p:nvPr>
        </p:nvGraphicFramePr>
        <p:xfrm>
          <a:off x="1600200" y="1524000"/>
          <a:ext cx="5943601" cy="5067300"/>
        </p:xfrm>
        <a:graphic>
          <a:graphicData uri="http://schemas.openxmlformats.org/drawingml/2006/table">
            <a:tbl>
              <a:tblPr/>
              <a:tblGrid>
                <a:gridCol w="861759"/>
                <a:gridCol w="864927"/>
                <a:gridCol w="1549265"/>
                <a:gridCol w="823740"/>
                <a:gridCol w="750871"/>
                <a:gridCol w="102439"/>
                <a:gridCol w="990600"/>
              </a:tblGrid>
              <a:tr h="190500">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5">
                  <a:txBody>
                    <a:bodyPr/>
                    <a:lstStyle/>
                    <a:p>
                      <a:pPr algn="l" fontAlgn="b"/>
                      <a:r>
                        <a:rPr lang="en-US" sz="1100" b="1" i="0" u="none" strike="noStrike" dirty="0" smtClean="0">
                          <a:solidFill>
                            <a:srgbClr val="000000"/>
                          </a:solidFill>
                          <a:effectLst/>
                          <a:latin typeface="Calibri"/>
                        </a:rPr>
                        <a:t>Minnetonka School District Schedule </a:t>
                      </a:r>
                      <a:r>
                        <a:rPr lang="en-US" sz="1100" b="1" i="0" u="none" strike="noStrike" dirty="0">
                          <a:solidFill>
                            <a:srgbClr val="000000"/>
                          </a:solidFill>
                          <a:effectLst/>
                          <a:latin typeface="Calibri"/>
                        </a:rPr>
                        <a:t>of </a:t>
                      </a:r>
                      <a:r>
                        <a:rPr lang="en-US" sz="1100" b="1" i="0" u="none" strike="noStrike" dirty="0" smtClean="0">
                          <a:solidFill>
                            <a:srgbClr val="000000"/>
                          </a:solidFill>
                          <a:effectLst/>
                          <a:latin typeface="Calibri"/>
                        </a:rPr>
                        <a:t>Contributions</a:t>
                      </a:r>
                      <a:endParaRPr lang="en-US" sz="1100" b="1"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3">
                  <a:txBody>
                    <a:bodyPr/>
                    <a:lstStyle/>
                    <a:p>
                      <a:pPr algn="ctr" fontAlgn="b"/>
                      <a:r>
                        <a:rPr lang="en-US" sz="1100" b="1" i="0" u="none" strike="noStrike" dirty="0" smtClean="0">
                          <a:solidFill>
                            <a:srgbClr val="000000"/>
                          </a:solidFill>
                          <a:effectLst/>
                          <a:latin typeface="Calibri"/>
                        </a:rPr>
                        <a:t>PERA General Employees Retirement Fund</a:t>
                      </a:r>
                      <a:endParaRPr lang="en-US" sz="1100" b="1"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r>
              <a:tr h="1905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5">
                  <a:txBody>
                    <a:bodyPr/>
                    <a:lstStyle/>
                    <a:p>
                      <a:pPr algn="l" fontAlgn="b"/>
                      <a:r>
                        <a:rPr lang="en-US" sz="1100" b="1" i="0" u="none" strike="noStrike">
                          <a:solidFill>
                            <a:srgbClr val="000000"/>
                          </a:solidFill>
                          <a:effectLst/>
                          <a:latin typeface="Calibri"/>
                        </a:rPr>
                        <a:t>Required Supplementary Information (Last Ten Years*)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569">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r>
              <a:tr h="952500">
                <a:tc>
                  <a:txBody>
                    <a:bodyPr/>
                    <a:lstStyle/>
                    <a:p>
                      <a:pPr algn="ctr" fontAlgn="b"/>
                      <a:r>
                        <a:rPr lang="en-US" sz="1100" b="1" i="0" u="none" strike="noStrike" dirty="0">
                          <a:solidFill>
                            <a:srgbClr val="000000"/>
                          </a:solidFill>
                          <a:effectLst/>
                          <a:latin typeface="Calibri"/>
                        </a:rPr>
                        <a:t>Fiscal Year Ending </a:t>
                      </a:r>
                      <a:endParaRPr lang="en-US" sz="1100" b="1" i="0" u="none" strike="noStrike" dirty="0" smtClean="0">
                        <a:solidFill>
                          <a:srgbClr val="000000"/>
                        </a:solidFill>
                        <a:effectLst/>
                        <a:latin typeface="Calibri"/>
                      </a:endParaRPr>
                    </a:p>
                    <a:p>
                      <a:pPr algn="ctr" fontAlgn="b"/>
                      <a:endParaRPr lang="en-US" sz="1100" b="1"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Statutorily Required Contribution (a)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Contributions in Relation to the Statutorily Required Contribution (b)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Contribution Deficiency (Excess)        (a-b)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dirty="0">
                          <a:solidFill>
                            <a:srgbClr val="000000"/>
                          </a:solidFill>
                          <a:effectLst/>
                          <a:latin typeface="Calibri"/>
                        </a:rPr>
                        <a:t>Covered-Employee Payroll  </a:t>
                      </a:r>
                      <a:r>
                        <a:rPr lang="en-US" sz="1100" b="1" i="0" u="none" strike="noStrike" dirty="0" smtClean="0">
                          <a:solidFill>
                            <a:srgbClr val="000000"/>
                          </a:solidFill>
                          <a:effectLst/>
                          <a:latin typeface="Calibri"/>
                        </a:rPr>
                        <a:t>(</a:t>
                      </a:r>
                      <a:r>
                        <a:rPr lang="en-US" sz="1100" b="1" i="0" u="none" strike="noStrike" dirty="0">
                          <a:solidFill>
                            <a:srgbClr val="000000"/>
                          </a:solidFill>
                          <a:effectLst/>
                          <a:latin typeface="Calibri"/>
                        </a:rPr>
                        <a:t>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Contributions as a Percentage of Covered-Employee Payroll (b/d)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r" fontAlgn="b"/>
                      <a:r>
                        <a:rPr lang="en-US" sz="1100" b="0" i="0" u="none" strike="noStrike" dirty="0">
                          <a:solidFill>
                            <a:srgbClr val="000000"/>
                          </a:solidFill>
                          <a:effectLst/>
                          <a:latin typeface="Calibri"/>
                        </a:rPr>
                        <a:t>June 30, 2015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$1,410,595</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$1,410,595</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$0</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100" b="0" i="0" u="none" strike="noStrike" dirty="0" smtClean="0">
                          <a:solidFill>
                            <a:srgbClr val="000000"/>
                          </a:solidFill>
                          <a:effectLst/>
                          <a:latin typeface="Calibri"/>
                        </a:rPr>
                        <a:t>$21,653,569**</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a:rPr>
                        <a:t>.065%</a:t>
                      </a:r>
                      <a:endParaRPr lang="en-US"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r" fontAlgn="b"/>
                      <a:r>
                        <a:rPr lang="en-US" sz="1100" b="0" i="0" u="none" strike="noStrike" dirty="0">
                          <a:solidFill>
                            <a:srgbClr val="000000"/>
                          </a:solidFill>
                          <a:effectLst/>
                          <a:latin typeface="Calibri"/>
                        </a:rPr>
                        <a:t>June 30, 2014</a:t>
                      </a: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June 30, 2013</a:t>
                      </a: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June 30, 2012</a:t>
                      </a: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June 30, 2011</a:t>
                      </a: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June 30, 2010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June 30, 2009</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June 30, 2008</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June 30, 2007</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June 30, 2006</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190500">
                <a:tc gridSpan="6">
                  <a:txBody>
                    <a:bodyPr/>
                    <a:lstStyle/>
                    <a:p>
                      <a:pPr algn="l" fontAlgn="b"/>
                      <a:r>
                        <a:rPr lang="en-US" sz="1100" b="0" i="0" u="none" strike="noStrike" dirty="0" smtClean="0">
                          <a:solidFill>
                            <a:srgbClr val="000000"/>
                          </a:solidFill>
                          <a:effectLst/>
                          <a:latin typeface="Calibri"/>
                        </a:rPr>
                        <a:t>* Option to provide RSI for ten years at transition or to provide RSI prospectively. **Estimated for purposes</a:t>
                      </a:r>
                      <a:r>
                        <a:rPr lang="en-US" sz="1100" b="0" i="0" u="none" strike="noStrike" baseline="0" dirty="0" smtClean="0">
                          <a:solidFill>
                            <a:srgbClr val="000000"/>
                          </a:solidFill>
                          <a:effectLst/>
                          <a:latin typeface="Calibri"/>
                        </a:rPr>
                        <a:t> of illustration.</a:t>
                      </a:r>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r>
            </a:tbl>
          </a:graphicData>
        </a:graphic>
      </p:graphicFrame>
      <p:sp>
        <p:nvSpPr>
          <p:cNvPr id="4" name="Oval 3"/>
          <p:cNvSpPr/>
          <p:nvPr/>
        </p:nvSpPr>
        <p:spPr>
          <a:xfrm>
            <a:off x="1524000" y="3276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5827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Timeline</a:t>
            </a:r>
            <a:endParaRPr lang="en-US" dirty="0"/>
          </a:p>
        </p:txBody>
      </p:sp>
      <p:sp>
        <p:nvSpPr>
          <p:cNvPr id="3" name="Content Placeholder 2"/>
          <p:cNvSpPr>
            <a:spLocks noGrp="1"/>
          </p:cNvSpPr>
          <p:nvPr>
            <p:ph idx="1"/>
          </p:nvPr>
        </p:nvSpPr>
        <p:spPr/>
        <p:txBody>
          <a:bodyPr/>
          <a:lstStyle/>
          <a:p>
            <a:pPr>
              <a:spcAft>
                <a:spcPts val="1200"/>
              </a:spcAft>
            </a:pPr>
            <a:r>
              <a:rPr lang="en-US" dirty="0" smtClean="0"/>
              <a:t>June 30—Fiscal year end (Measurement Date)</a:t>
            </a:r>
          </a:p>
          <a:p>
            <a:pPr>
              <a:spcAft>
                <a:spcPts val="1200"/>
              </a:spcAft>
            </a:pPr>
            <a:r>
              <a:rPr lang="en-US" dirty="0" smtClean="0"/>
              <a:t>August—Census and asset data sent to actuary</a:t>
            </a:r>
          </a:p>
          <a:p>
            <a:pPr>
              <a:spcAft>
                <a:spcPts val="1200"/>
              </a:spcAft>
            </a:pPr>
            <a:r>
              <a:rPr lang="en-US" dirty="0" smtClean="0"/>
              <a:t>November—Actuarial valuations finalized</a:t>
            </a:r>
          </a:p>
          <a:p>
            <a:pPr>
              <a:spcAft>
                <a:spcPts val="1200"/>
              </a:spcAft>
            </a:pPr>
            <a:r>
              <a:rPr lang="en-US" dirty="0" smtClean="0"/>
              <a:t>December 1—PERA prepares GASB schedules</a:t>
            </a:r>
          </a:p>
          <a:p>
            <a:pPr>
              <a:spcAft>
                <a:spcPts val="1200"/>
              </a:spcAft>
            </a:pPr>
            <a:r>
              <a:rPr lang="en-US" dirty="0" smtClean="0"/>
              <a:t>December—Plan auditor finalizes GASB 68 audit</a:t>
            </a:r>
          </a:p>
          <a:p>
            <a:pPr>
              <a:spcAft>
                <a:spcPts val="1200"/>
              </a:spcAft>
            </a:pPr>
            <a:r>
              <a:rPr lang="en-US" dirty="0" smtClean="0"/>
              <a:t>January 10—PERA publishes GASB schedules and audit report</a:t>
            </a:r>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28</a:t>
            </a:fld>
            <a:endParaRPr lang="en-US" dirty="0"/>
          </a:p>
        </p:txBody>
      </p:sp>
    </p:spTree>
    <p:extLst>
      <p:ext uri="{BB962C8B-B14F-4D97-AF65-F5344CB8AC3E}">
        <p14:creationId xmlns:p14="http://schemas.microsoft.com/office/powerpoint/2010/main" val="290647067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Summary</a:t>
            </a:r>
            <a:endParaRPr lang="en-US" sz="4400" b="1" dirty="0"/>
          </a:p>
        </p:txBody>
      </p:sp>
      <p:sp>
        <p:nvSpPr>
          <p:cNvPr id="3" name="Content Placeholder 2"/>
          <p:cNvSpPr>
            <a:spLocks noGrp="1"/>
          </p:cNvSpPr>
          <p:nvPr>
            <p:ph idx="1"/>
          </p:nvPr>
        </p:nvSpPr>
        <p:spPr/>
        <p:txBody>
          <a:bodyPr/>
          <a:lstStyle/>
          <a:p>
            <a:r>
              <a:rPr lang="en-US" dirty="0" smtClean="0"/>
              <a:t>Every year PERA will provide audited GASB 68 information on its website (Financial Reporting Toolkit)</a:t>
            </a:r>
          </a:p>
          <a:p>
            <a:pPr lvl="1">
              <a:buClr>
                <a:schemeClr val="bg2">
                  <a:lumMod val="75000"/>
                </a:schemeClr>
              </a:buClr>
              <a:buSzPct val="95000"/>
            </a:pPr>
            <a:r>
              <a:rPr lang="en-US" dirty="0" smtClean="0"/>
              <a:t>Independent Auditor’s Report and Management Letter</a:t>
            </a:r>
          </a:p>
          <a:p>
            <a:pPr lvl="1">
              <a:buClr>
                <a:schemeClr val="bg2">
                  <a:lumMod val="75000"/>
                </a:schemeClr>
              </a:buClr>
              <a:buSzPct val="95000"/>
            </a:pPr>
            <a:r>
              <a:rPr lang="en-US" dirty="0" smtClean="0"/>
              <a:t>Schedule of Employer Allocations</a:t>
            </a:r>
          </a:p>
          <a:p>
            <a:pPr lvl="1">
              <a:buClr>
                <a:schemeClr val="bg2">
                  <a:lumMod val="75000"/>
                </a:schemeClr>
              </a:buClr>
              <a:buSzPct val="95000"/>
            </a:pPr>
            <a:r>
              <a:rPr lang="en-US" dirty="0" smtClean="0"/>
              <a:t>Schedule of Pension Amounts by Employer</a:t>
            </a:r>
          </a:p>
          <a:p>
            <a:pPr lvl="1">
              <a:buClr>
                <a:schemeClr val="bg2">
                  <a:lumMod val="75000"/>
                </a:schemeClr>
              </a:buClr>
              <a:buSzPct val="95000"/>
            </a:pPr>
            <a:r>
              <a:rPr lang="en-US" dirty="0" smtClean="0"/>
              <a:t>Notes to the pension allocation schedules</a:t>
            </a:r>
          </a:p>
          <a:p>
            <a:pPr>
              <a:buClr>
                <a:schemeClr val="bg2">
                  <a:lumMod val="75000"/>
                </a:schemeClr>
              </a:buClr>
            </a:pPr>
            <a:r>
              <a:rPr lang="en-US" dirty="0" smtClean="0"/>
              <a:t>The information should be available by </a:t>
            </a:r>
            <a:r>
              <a:rPr lang="en-US" dirty="0"/>
              <a:t>late July/August in </a:t>
            </a:r>
            <a:r>
              <a:rPr lang="en-US" dirty="0" smtClean="0"/>
              <a:t>2015 for employers with a June 30 fiscal year, </a:t>
            </a:r>
            <a:r>
              <a:rPr lang="en-US" dirty="0"/>
              <a:t>and in January in future years</a:t>
            </a:r>
            <a:endParaRPr lang="en-US" dirty="0" smtClean="0"/>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29</a:t>
            </a:fld>
            <a:endParaRPr lang="en-US" dirty="0"/>
          </a:p>
        </p:txBody>
      </p:sp>
    </p:spTree>
    <p:extLst>
      <p:ext uri="{BB962C8B-B14F-4D97-AF65-F5344CB8AC3E}">
        <p14:creationId xmlns:p14="http://schemas.microsoft.com/office/powerpoint/2010/main" val="2069953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1143000"/>
          </a:xfrm>
        </p:spPr>
        <p:txBody>
          <a:bodyPr/>
          <a:lstStyle/>
          <a:p>
            <a:pPr algn="ctr"/>
            <a:r>
              <a:rPr lang="en-US" b="1" dirty="0" smtClean="0"/>
              <a:t/>
            </a:r>
            <a:br>
              <a:rPr lang="en-US" b="1" dirty="0" smtClean="0"/>
            </a:br>
            <a:r>
              <a:rPr lang="en-US" b="1" dirty="0"/>
              <a:t/>
            </a:r>
            <a:br>
              <a:rPr lang="en-US" b="1" dirty="0"/>
            </a:br>
            <a:r>
              <a:rPr lang="en-US" b="1" dirty="0" smtClean="0"/>
              <a:t>Agenda</a:t>
            </a:r>
            <a:endParaRPr lang="en-US" b="1" dirty="0"/>
          </a:p>
        </p:txBody>
      </p:sp>
      <p:sp>
        <p:nvSpPr>
          <p:cNvPr id="6" name="Content Placeholder 5"/>
          <p:cNvSpPr>
            <a:spLocks noGrp="1"/>
          </p:cNvSpPr>
          <p:nvPr>
            <p:ph idx="1"/>
          </p:nvPr>
        </p:nvSpPr>
        <p:spPr>
          <a:xfrm>
            <a:off x="457200" y="1676400"/>
            <a:ext cx="8229600" cy="4830763"/>
          </a:xfrm>
        </p:spPr>
        <p:txBody>
          <a:bodyPr anchor="t"/>
          <a:lstStyle/>
          <a:p>
            <a:pPr lvl="0"/>
            <a:endParaRPr lang="en-US" sz="2400" dirty="0" smtClean="0"/>
          </a:p>
          <a:p>
            <a:pPr lvl="0"/>
            <a:r>
              <a:rPr lang="en-US" sz="2400" dirty="0" smtClean="0"/>
              <a:t>At the completion of this webinar, participants will:</a:t>
            </a:r>
          </a:p>
          <a:p>
            <a:pPr lvl="1"/>
            <a:r>
              <a:rPr lang="en-US" sz="2200" dirty="0" smtClean="0"/>
              <a:t>Know </a:t>
            </a:r>
            <a:r>
              <a:rPr lang="en-US" sz="2200" dirty="0"/>
              <a:t>where to find and how to use the GASB 68 information PERA has prepared for </a:t>
            </a:r>
            <a:r>
              <a:rPr lang="en-US" sz="2200" dirty="0" smtClean="0"/>
              <a:t>employers.</a:t>
            </a:r>
            <a:endParaRPr lang="en-US" sz="2200" dirty="0"/>
          </a:p>
          <a:p>
            <a:pPr lvl="1"/>
            <a:r>
              <a:rPr lang="en-US" sz="2200" dirty="0" smtClean="0"/>
              <a:t>Be able to prepare:</a:t>
            </a:r>
          </a:p>
          <a:p>
            <a:pPr lvl="2"/>
            <a:r>
              <a:rPr lang="en-US" sz="1900" dirty="0" smtClean="0"/>
              <a:t>Journal </a:t>
            </a:r>
            <a:r>
              <a:rPr lang="en-US" sz="1900" dirty="0"/>
              <a:t>entries to incorporate pension amounts into government-wide financial </a:t>
            </a:r>
            <a:r>
              <a:rPr lang="en-US" sz="1900" dirty="0" smtClean="0"/>
              <a:t>statements; </a:t>
            </a:r>
          </a:p>
          <a:p>
            <a:pPr lvl="2"/>
            <a:r>
              <a:rPr lang="en-US" sz="1900" dirty="0" smtClean="0"/>
              <a:t>Extensive employer pension footnote disclosures; and</a:t>
            </a:r>
          </a:p>
          <a:p>
            <a:pPr lvl="2"/>
            <a:r>
              <a:rPr lang="en-US" sz="1900" dirty="0" smtClean="0"/>
              <a:t>Two required </a:t>
            </a:r>
            <a:r>
              <a:rPr lang="en-US" sz="1900" dirty="0"/>
              <a:t>supplementary information </a:t>
            </a:r>
            <a:r>
              <a:rPr lang="en-US" sz="1900" dirty="0" smtClean="0"/>
              <a:t>pension schedules.</a:t>
            </a:r>
          </a:p>
          <a:p>
            <a:pPr lvl="1"/>
            <a:r>
              <a:rPr lang="en-US" sz="2200" dirty="0" smtClean="0"/>
              <a:t>Understand the employer’s and employer auditor’s responsibilities for the pension information.</a:t>
            </a:r>
          </a:p>
          <a:p>
            <a:pPr marL="0" lvl="0" indent="0">
              <a:buNone/>
            </a:pPr>
            <a:r>
              <a:rPr lang="en-US" sz="2400" dirty="0" smtClean="0"/>
              <a:t> </a:t>
            </a:r>
            <a:endParaRPr lang="en-US" sz="2400" dirty="0"/>
          </a:p>
        </p:txBody>
      </p:sp>
      <p:pic>
        <p:nvPicPr>
          <p:cNvPr id="1026" name="Picture 2" descr="C:\Documents and Settings\dejongde\Local Settings\Temporary Internet Files\Content.IE5\KHHUVR7N\MC90043257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3908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pPr>
              <a:defRPr/>
            </a:pPr>
            <a:fld id="{28A9E094-A230-4673-B8D6-32647B122B47}" type="slidenum">
              <a:rPr lang="en-US" smtClean="0"/>
              <a:pPr>
                <a:defRPr/>
              </a:pPr>
              <a:t>3</a:t>
            </a:fld>
            <a:endParaRPr lang="en-US" dirty="0"/>
          </a:p>
        </p:txBody>
      </p:sp>
    </p:spTree>
    <p:extLst>
      <p:ext uri="{BB962C8B-B14F-4D97-AF65-F5344CB8AC3E}">
        <p14:creationId xmlns:p14="http://schemas.microsoft.com/office/powerpoint/2010/main" val="27298253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a:r>
              <a:rPr lang="en-US" sz="2800" dirty="0"/>
              <a:t>Cost-Sharing Plans: Employer Responsibilities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48408071"/>
              </p:ext>
            </p:extLst>
          </p:nvPr>
        </p:nvGraphicFramePr>
        <p:xfrm>
          <a:off x="2962442" y="1344613"/>
          <a:ext cx="5751095" cy="5337208"/>
        </p:xfrm>
        <a:graphic>
          <a:graphicData uri="http://schemas.openxmlformats.org/drawingml/2006/table">
            <a:tbl>
              <a:tblPr bandRow="1">
                <a:tableStyleId>{69012ECD-51FC-41F1-AA8D-1B2483CD663E}</a:tableStyleId>
              </a:tblPr>
              <a:tblGrid>
                <a:gridCol w="5751095"/>
              </a:tblGrid>
              <a:tr h="640598">
                <a:tc>
                  <a:txBody>
                    <a:bodyPr/>
                    <a:lstStyle/>
                    <a:p>
                      <a:pPr marL="285750" indent="-285750" algn="l">
                        <a:buFont typeface="Arial" panose="020B0604020202020204" pitchFamily="34" charset="0"/>
                        <a:buChar char="•"/>
                      </a:pPr>
                      <a:r>
                        <a:rPr lang="en-US" sz="2400" dirty="0" smtClean="0"/>
                        <a:t>Complete and accurate census data to plan</a:t>
                      </a:r>
                      <a:endParaRPr lang="en-US" sz="2400" dirty="0"/>
                    </a:p>
                  </a:txBody>
                  <a:tcPr anchor="ctr"/>
                </a:tc>
              </a:tr>
              <a:tr h="2045368">
                <a:tc>
                  <a:txBody>
                    <a:bodyPr/>
                    <a:lstStyle/>
                    <a:p>
                      <a:pPr marL="285750" indent="-285750" algn="l">
                        <a:buFont typeface="Arial" panose="020B0604020202020204" pitchFamily="34" charset="0"/>
                        <a:buChar char="•"/>
                      </a:pPr>
                      <a:r>
                        <a:rPr lang="en-US" sz="2400" dirty="0" smtClean="0"/>
                        <a:t>Appropriateness of information</a:t>
                      </a:r>
                      <a:r>
                        <a:rPr lang="en-US" sz="2400" baseline="0" dirty="0" smtClean="0"/>
                        <a:t> used to record financial statement amounts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Whether plan auditor’s report on schedules are adequate and appropriate for employer purposes</a:t>
                      </a:r>
                      <a:endParaRPr lang="en-US" sz="2400" dirty="0"/>
                    </a:p>
                  </a:txBody>
                  <a:tcPr anchor="ctr"/>
                </a:tc>
              </a:tr>
              <a:tr h="370840">
                <a:tc>
                  <a:txBody>
                    <a:bodyPr/>
                    <a:lstStyle/>
                    <a:p>
                      <a:pPr marL="285750" indent="-285750" algn="l">
                        <a:buFont typeface="Arial" panose="020B0604020202020204" pitchFamily="34" charset="0"/>
                        <a:buChar char="•"/>
                      </a:pPr>
                      <a:r>
                        <a:rPr lang="en-US" sz="2400" dirty="0" smtClean="0"/>
                        <a:t>Amounts in schedules specific to employer</a:t>
                      </a:r>
                    </a:p>
                    <a:p>
                      <a:pPr marL="742950" lvl="1" indent="-285750" algn="l">
                        <a:buFont typeface="Arial" panose="020B0604020202020204" pitchFamily="34" charset="0"/>
                        <a:buChar char="•"/>
                      </a:pPr>
                      <a:r>
                        <a:rPr lang="en-US" dirty="0" smtClean="0"/>
                        <a:t>employer amount used in allocation percentage (numerator)</a:t>
                      </a:r>
                    </a:p>
                    <a:p>
                      <a:pPr marL="742950" lvl="1" indent="-285750" algn="l">
                        <a:buFont typeface="Arial" panose="020B0604020202020204" pitchFamily="34" charset="0"/>
                        <a:buChar char="•"/>
                      </a:pPr>
                      <a:r>
                        <a:rPr lang="en-US" dirty="0" smtClean="0"/>
                        <a:t>recalculate allocation percentage of employer</a:t>
                      </a:r>
                    </a:p>
                    <a:p>
                      <a:pPr marL="742950" lvl="1" indent="-285750" algn="l">
                        <a:buFont typeface="Arial" panose="020B0604020202020204" pitchFamily="34" charset="0"/>
                        <a:buChar char="•"/>
                      </a:pPr>
                      <a:r>
                        <a:rPr lang="en-US" dirty="0" smtClean="0"/>
                        <a:t>recalculate allocation of pension amounts based on allocation percentage of employer</a:t>
                      </a:r>
                    </a:p>
                    <a:p>
                      <a:pPr algn="l"/>
                      <a:endParaRPr lang="en-US" dirty="0"/>
                    </a:p>
                  </a:txBody>
                  <a:tcPr/>
                </a:tc>
              </a:tr>
            </a:tbl>
          </a:graphicData>
        </a:graphic>
      </p:graphicFrame>
      <p:sp>
        <p:nvSpPr>
          <p:cNvPr id="8" name="Pentagon 7"/>
          <p:cNvSpPr/>
          <p:nvPr/>
        </p:nvSpPr>
        <p:spPr>
          <a:xfrm>
            <a:off x="490454" y="1344613"/>
            <a:ext cx="2300288" cy="622300"/>
          </a:xfrm>
          <a:prstGeom prst="homePlate">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200" b="1" dirty="0">
                <a:solidFill>
                  <a:prstClr val="white"/>
                </a:solidFill>
              </a:rPr>
              <a:t>Report</a:t>
            </a:r>
          </a:p>
        </p:txBody>
      </p:sp>
      <p:sp>
        <p:nvSpPr>
          <p:cNvPr id="9" name="Pentagon 8"/>
          <p:cNvSpPr/>
          <p:nvPr/>
        </p:nvSpPr>
        <p:spPr>
          <a:xfrm>
            <a:off x="490454" y="1966913"/>
            <a:ext cx="2300288" cy="609600"/>
          </a:xfrm>
          <a:prstGeom prst="homePlate">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200" b="1" dirty="0">
                <a:solidFill>
                  <a:prstClr val="white"/>
                </a:solidFill>
              </a:rPr>
              <a:t>Evaluate</a:t>
            </a:r>
          </a:p>
        </p:txBody>
      </p:sp>
      <p:sp>
        <p:nvSpPr>
          <p:cNvPr id="10" name="Pentagon 9"/>
          <p:cNvSpPr/>
          <p:nvPr/>
        </p:nvSpPr>
        <p:spPr>
          <a:xfrm>
            <a:off x="490454" y="3955880"/>
            <a:ext cx="2300288" cy="609600"/>
          </a:xfrm>
          <a:prstGeom prst="homePlate">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200" b="1" dirty="0" smtClean="0">
                <a:solidFill>
                  <a:prstClr val="white"/>
                </a:solidFill>
              </a:rPr>
              <a:t>Verify &amp; Recalculate</a:t>
            </a:r>
            <a:endParaRPr lang="en-US" sz="2200" b="1" dirty="0">
              <a:solidFill>
                <a:prstClr val="white"/>
              </a:solidFill>
            </a:endParaRPr>
          </a:p>
        </p:txBody>
      </p:sp>
      <p:sp>
        <p:nvSpPr>
          <p:cNvPr id="2" name="Slide Number Placeholder 1"/>
          <p:cNvSpPr>
            <a:spLocks noGrp="1"/>
          </p:cNvSpPr>
          <p:nvPr>
            <p:ph type="sldNum" sz="quarter" idx="10"/>
          </p:nvPr>
        </p:nvSpPr>
        <p:spPr/>
        <p:txBody>
          <a:bodyPr/>
          <a:lstStyle/>
          <a:p>
            <a:fld id="{88A3E2CC-BA8F-834D-B8DA-579F14165F56}" type="slidenum">
              <a:rPr lang="en-US" smtClean="0"/>
              <a:pPr/>
              <a:t>30</a:t>
            </a:fld>
            <a:endParaRPr lang="en-US" dirty="0"/>
          </a:p>
        </p:txBody>
      </p:sp>
    </p:spTree>
    <p:extLst>
      <p:ext uri="{BB962C8B-B14F-4D97-AF65-F5344CB8AC3E}">
        <p14:creationId xmlns:p14="http://schemas.microsoft.com/office/powerpoint/2010/main" val="42811302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680" y="353786"/>
            <a:ext cx="8330520" cy="901011"/>
          </a:xfrm>
        </p:spPr>
        <p:txBody>
          <a:bodyPr>
            <a:normAutofit/>
          </a:bodyPr>
          <a:lstStyle/>
          <a:p>
            <a:r>
              <a:rPr lang="en-US" sz="2400" dirty="0" smtClean="0"/>
              <a:t>    Cost-Sharing </a:t>
            </a:r>
            <a:r>
              <a:rPr lang="en-US" sz="2400" dirty="0"/>
              <a:t>Plans: </a:t>
            </a:r>
            <a:r>
              <a:rPr lang="en-US" sz="2400" dirty="0" smtClean="0"/>
              <a:t>Employer Auditor Responsibilities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6617469"/>
              </p:ext>
            </p:extLst>
          </p:nvPr>
        </p:nvGraphicFramePr>
        <p:xfrm>
          <a:off x="2962442" y="1344613"/>
          <a:ext cx="5751095" cy="5273040"/>
        </p:xfrm>
        <a:graphic>
          <a:graphicData uri="http://schemas.openxmlformats.org/drawingml/2006/table">
            <a:tbl>
              <a:tblPr bandRow="1">
                <a:tableStyleId>{69012ECD-51FC-41F1-AA8D-1B2483CD663E}</a:tableStyleId>
              </a:tblPr>
              <a:tblGrid>
                <a:gridCol w="5751095"/>
              </a:tblGrid>
              <a:tr h="640598">
                <a:tc>
                  <a:txBody>
                    <a:bodyPr/>
                    <a:lstStyle/>
                    <a:p>
                      <a:pPr marL="285750" indent="-285750" algn="l">
                        <a:buFont typeface="Arial" panose="020B0604020202020204" pitchFamily="34" charset="0"/>
                        <a:buChar char="•"/>
                      </a:pPr>
                      <a:r>
                        <a:rPr lang="en-US" sz="2000" dirty="0" smtClean="0"/>
                        <a:t>Sufficiency and appropriateness of audit evidence</a:t>
                      </a:r>
                      <a:endParaRPr lang="en-US" sz="2000" dirty="0"/>
                    </a:p>
                  </a:txBody>
                  <a:tcPr anchor="ctr"/>
                </a:tc>
              </a:tr>
              <a:tr h="640598">
                <a:tc>
                  <a:txBody>
                    <a:bodyPr/>
                    <a:lstStyle/>
                    <a:p>
                      <a:pPr marL="285750" indent="-285750" algn="l">
                        <a:buFont typeface="Arial" panose="020B0604020202020204" pitchFamily="34" charset="0"/>
                        <a:buChar char="•"/>
                      </a:pPr>
                      <a:r>
                        <a:rPr lang="en-US" sz="2000" dirty="0" smtClean="0"/>
                        <a:t>Whether plan auditor’s report on schedules are adequate and appropriate for auditor purposes   (e.g., evidence)</a:t>
                      </a:r>
                    </a:p>
                    <a:p>
                      <a:pPr marL="742950" lvl="1" indent="-285750" algn="l">
                        <a:buFont typeface="Arial" panose="020B0604020202020204" pitchFamily="34" charset="0"/>
                        <a:buChar char="•"/>
                      </a:pPr>
                      <a:r>
                        <a:rPr lang="en-US" sz="1600" dirty="0" smtClean="0"/>
                        <a:t>Review plan auditor’s report and any related modifications</a:t>
                      </a:r>
                    </a:p>
                    <a:p>
                      <a:pPr marL="742950" lvl="1" indent="-285750" algn="l">
                        <a:buFont typeface="Arial" panose="020B0604020202020204" pitchFamily="34" charset="0"/>
                        <a:buChar char="•"/>
                      </a:pPr>
                      <a:r>
                        <a:rPr lang="en-US" sz="1600" dirty="0" smtClean="0"/>
                        <a:t>Evaluate whether plan auditor has necessary competence and independence</a:t>
                      </a:r>
                    </a:p>
                    <a:p>
                      <a:pPr marL="742950" lvl="1" indent="-285750" algn="l">
                        <a:buFont typeface="Arial" panose="020B0604020202020204" pitchFamily="34" charset="0"/>
                        <a:buChar char="•"/>
                      </a:pPr>
                      <a:r>
                        <a:rPr lang="en-US" sz="1600" dirty="0" smtClean="0"/>
                        <a:t>Determine whether named as specified user</a:t>
                      </a:r>
                    </a:p>
                  </a:txBody>
                  <a:tcPr anchor="ctr"/>
                </a:tc>
              </a:tr>
              <a:tr h="1883343">
                <a:tc>
                  <a:txBody>
                    <a:bodyPr/>
                    <a:lstStyle/>
                    <a:p>
                      <a:pPr marL="285750" indent="-285750" algn="l">
                        <a:buFont typeface="Arial" panose="020B0604020202020204" pitchFamily="34" charset="0"/>
                        <a:buChar char="•"/>
                      </a:pPr>
                      <a:r>
                        <a:rPr lang="en-US" sz="2000" dirty="0" smtClean="0"/>
                        <a:t>Amounts in schedules specific to employer</a:t>
                      </a:r>
                    </a:p>
                    <a:p>
                      <a:pPr marL="742950" lvl="1" indent="-285750" algn="l">
                        <a:buFont typeface="Arial" panose="020B0604020202020204" pitchFamily="34" charset="0"/>
                        <a:buChar char="•"/>
                      </a:pPr>
                      <a:r>
                        <a:rPr lang="en-US" sz="1600" dirty="0" smtClean="0"/>
                        <a:t>Employer amount used in allocation percentage (numerator)</a:t>
                      </a:r>
                    </a:p>
                    <a:p>
                      <a:pPr marL="742950" lvl="1" indent="-285750" algn="l">
                        <a:buFont typeface="Arial" panose="020B0604020202020204" pitchFamily="34" charset="0"/>
                        <a:buChar char="•"/>
                      </a:pPr>
                      <a:r>
                        <a:rPr lang="en-US" sz="1600" dirty="0" smtClean="0"/>
                        <a:t>Recalculate allocation percentage of employer</a:t>
                      </a:r>
                    </a:p>
                    <a:p>
                      <a:pPr marL="742950" lvl="1" indent="-285750" algn="l">
                        <a:buFont typeface="Arial" panose="020B0604020202020204" pitchFamily="34" charset="0"/>
                        <a:buChar char="•"/>
                      </a:pPr>
                      <a:r>
                        <a:rPr lang="en-US" sz="1600" dirty="0" smtClean="0"/>
                        <a:t>Recalculate allocation of pension amounts based on allocation percentage of employer</a:t>
                      </a:r>
                      <a:endParaRPr lang="en-US" sz="1600" dirty="0"/>
                    </a:p>
                  </a:txBody>
                  <a:tcPr anchor="ctr"/>
                </a:tc>
              </a:tr>
              <a:tr h="463617">
                <a:tc>
                  <a:txBody>
                    <a:bodyPr/>
                    <a:lstStyle/>
                    <a:p>
                      <a:pPr marL="285750" indent="-285750" algn="l">
                        <a:buFont typeface="Arial" panose="020B0604020202020204" pitchFamily="34" charset="0"/>
                        <a:buChar char="•"/>
                      </a:pPr>
                      <a:r>
                        <a:rPr lang="en-US" sz="2000" dirty="0" smtClean="0"/>
                        <a:t>Census data submitted to plan</a:t>
                      </a:r>
                    </a:p>
                  </a:txBody>
                  <a:tcPr/>
                </a:tc>
              </a:tr>
            </a:tbl>
          </a:graphicData>
        </a:graphic>
      </p:graphicFrame>
      <p:sp>
        <p:nvSpPr>
          <p:cNvPr id="8" name="Pentagon 7"/>
          <p:cNvSpPr/>
          <p:nvPr/>
        </p:nvSpPr>
        <p:spPr>
          <a:xfrm>
            <a:off x="490454" y="1344613"/>
            <a:ext cx="2300288" cy="622300"/>
          </a:xfrm>
          <a:prstGeom prst="homePlate">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200" b="1" dirty="0" smtClean="0">
                <a:solidFill>
                  <a:prstClr val="white"/>
                </a:solidFill>
              </a:rPr>
              <a:t>Determine</a:t>
            </a:r>
            <a:endParaRPr lang="en-US" sz="2200" b="1" dirty="0">
              <a:solidFill>
                <a:prstClr val="white"/>
              </a:solidFill>
            </a:endParaRPr>
          </a:p>
        </p:txBody>
      </p:sp>
      <p:sp>
        <p:nvSpPr>
          <p:cNvPr id="9" name="Pentagon 8"/>
          <p:cNvSpPr/>
          <p:nvPr/>
        </p:nvSpPr>
        <p:spPr>
          <a:xfrm>
            <a:off x="490454" y="1966913"/>
            <a:ext cx="2300288" cy="609600"/>
          </a:xfrm>
          <a:prstGeom prst="homePlate">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200" b="1" dirty="0">
                <a:solidFill>
                  <a:prstClr val="white"/>
                </a:solidFill>
              </a:rPr>
              <a:t>Evaluate</a:t>
            </a:r>
          </a:p>
        </p:txBody>
      </p:sp>
      <p:sp>
        <p:nvSpPr>
          <p:cNvPr id="10" name="Pentagon 9"/>
          <p:cNvSpPr/>
          <p:nvPr/>
        </p:nvSpPr>
        <p:spPr>
          <a:xfrm>
            <a:off x="490454" y="4258171"/>
            <a:ext cx="2300288" cy="609600"/>
          </a:xfrm>
          <a:prstGeom prst="homePlate">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200" b="1" dirty="0" smtClean="0">
                <a:solidFill>
                  <a:prstClr val="white"/>
                </a:solidFill>
              </a:rPr>
              <a:t>Verify &amp; Recalculate</a:t>
            </a:r>
            <a:endParaRPr lang="en-US" sz="2200" b="1" dirty="0">
              <a:solidFill>
                <a:prstClr val="white"/>
              </a:solidFill>
            </a:endParaRPr>
          </a:p>
        </p:txBody>
      </p:sp>
      <p:sp>
        <p:nvSpPr>
          <p:cNvPr id="11" name="Pentagon 10"/>
          <p:cNvSpPr/>
          <p:nvPr/>
        </p:nvSpPr>
        <p:spPr>
          <a:xfrm>
            <a:off x="490454" y="5938582"/>
            <a:ext cx="2300288" cy="609600"/>
          </a:xfrm>
          <a:prstGeom prst="homePlate">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200" b="1" dirty="0" smtClean="0">
                <a:solidFill>
                  <a:prstClr val="white"/>
                </a:solidFill>
              </a:rPr>
              <a:t>Test</a:t>
            </a:r>
            <a:endParaRPr lang="en-US" sz="2200" b="1" dirty="0">
              <a:solidFill>
                <a:prstClr val="white"/>
              </a:solidFill>
            </a:endParaRPr>
          </a:p>
        </p:txBody>
      </p:sp>
      <p:sp>
        <p:nvSpPr>
          <p:cNvPr id="2" name="Slide Number Placeholder 1"/>
          <p:cNvSpPr>
            <a:spLocks noGrp="1"/>
          </p:cNvSpPr>
          <p:nvPr>
            <p:ph type="sldNum" sz="quarter" idx="10"/>
          </p:nvPr>
        </p:nvSpPr>
        <p:spPr/>
        <p:txBody>
          <a:bodyPr/>
          <a:lstStyle/>
          <a:p>
            <a:fld id="{88A3E2CC-BA8F-834D-B8DA-579F14165F56}" type="slidenum">
              <a:rPr lang="en-US" smtClean="0"/>
              <a:pPr/>
              <a:t>31</a:t>
            </a:fld>
            <a:endParaRPr lang="en-US" dirty="0"/>
          </a:p>
        </p:txBody>
      </p:sp>
    </p:spTree>
    <p:extLst>
      <p:ext uri="{BB962C8B-B14F-4D97-AF65-F5344CB8AC3E}">
        <p14:creationId xmlns:p14="http://schemas.microsoft.com/office/powerpoint/2010/main" val="7005175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More Information</a:t>
            </a:r>
            <a:endParaRPr lang="en-US" sz="4400" b="1" dirty="0"/>
          </a:p>
        </p:txBody>
      </p:sp>
      <p:sp>
        <p:nvSpPr>
          <p:cNvPr id="3" name="Content Placeholder 2"/>
          <p:cNvSpPr>
            <a:spLocks noGrp="1"/>
          </p:cNvSpPr>
          <p:nvPr>
            <p:ph idx="1"/>
          </p:nvPr>
        </p:nvSpPr>
        <p:spPr>
          <a:xfrm>
            <a:off x="457200" y="2057400"/>
            <a:ext cx="8229600" cy="4068763"/>
          </a:xfrm>
        </p:spPr>
        <p:txBody>
          <a:bodyPr/>
          <a:lstStyle/>
          <a:p>
            <a:pPr marL="0" indent="0">
              <a:spcAft>
                <a:spcPts val="0"/>
              </a:spcAft>
              <a:buNone/>
            </a:pPr>
            <a:endParaRPr lang="en-US" dirty="0" smtClean="0"/>
          </a:p>
          <a:p>
            <a:pPr marL="0" indent="0">
              <a:spcAft>
                <a:spcPts val="0"/>
              </a:spcAft>
              <a:buNone/>
            </a:pPr>
            <a:endParaRPr lang="en-US" dirty="0"/>
          </a:p>
          <a:p>
            <a:pPr>
              <a:spcAft>
                <a:spcPts val="0"/>
              </a:spcAft>
            </a:pPr>
            <a:r>
              <a:rPr lang="en-US" dirty="0" smtClean="0"/>
              <a:t>PERA’s website</a:t>
            </a:r>
          </a:p>
          <a:p>
            <a:pPr lvl="1">
              <a:spcAft>
                <a:spcPts val="0"/>
              </a:spcAft>
              <a:buClr>
                <a:schemeClr val="bg2">
                  <a:lumMod val="75000"/>
                </a:schemeClr>
              </a:buClr>
              <a:buSzPct val="95000"/>
              <a:buFont typeface="Arial" panose="020B0604020202020204" pitchFamily="34" charset="0"/>
              <a:buChar char="•"/>
            </a:pPr>
            <a:r>
              <a:rPr lang="en-US" dirty="0" smtClean="0"/>
              <a:t>www.mnpera.org</a:t>
            </a:r>
          </a:p>
          <a:p>
            <a:pPr lvl="1">
              <a:spcAft>
                <a:spcPts val="0"/>
              </a:spcAft>
              <a:buClr>
                <a:schemeClr val="bg2">
                  <a:lumMod val="75000"/>
                </a:schemeClr>
              </a:buClr>
              <a:buSzPct val="95000"/>
              <a:buFont typeface="Arial" panose="020B0604020202020204" pitchFamily="34" charset="0"/>
              <a:buChar char="•"/>
            </a:pPr>
            <a:r>
              <a:rPr lang="en-US" dirty="0" smtClean="0"/>
              <a:t>Employers tab</a:t>
            </a:r>
          </a:p>
          <a:p>
            <a:pPr lvl="1">
              <a:spcAft>
                <a:spcPts val="1200"/>
              </a:spcAft>
              <a:buClr>
                <a:schemeClr val="bg2">
                  <a:lumMod val="75000"/>
                </a:schemeClr>
              </a:buClr>
              <a:buSzPct val="95000"/>
              <a:buFont typeface="Arial" panose="020B0604020202020204" pitchFamily="34" charset="0"/>
              <a:buChar char="•"/>
            </a:pPr>
            <a:r>
              <a:rPr lang="en-US" dirty="0" smtClean="0"/>
              <a:t>GASB 68 Public Pension Accounting Standards</a:t>
            </a:r>
          </a:p>
          <a:p>
            <a:pPr marL="0" indent="0">
              <a:buNone/>
            </a:pPr>
            <a:endParaRPr lang="en-US" dirty="0" smtClean="0"/>
          </a:p>
          <a:p>
            <a:pPr marL="0" indent="0">
              <a:buNone/>
            </a:pPr>
            <a:r>
              <a:rPr lang="en-US" dirty="0" smtClean="0"/>
              <a:t>Contact Jim Riebe at GASB@mnpera.org</a:t>
            </a:r>
          </a:p>
          <a:p>
            <a:pPr marL="0"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32</a:t>
            </a:fld>
            <a:endParaRPr lang="en-U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505450" y="1809750"/>
            <a:ext cx="3267075" cy="2295525"/>
          </a:xfrm>
          <a:prstGeom prst="rect">
            <a:avLst/>
          </a:prstGeom>
        </p:spPr>
      </p:pic>
    </p:spTree>
    <p:extLst>
      <p:ext uri="{BB962C8B-B14F-4D97-AF65-F5344CB8AC3E}">
        <p14:creationId xmlns:p14="http://schemas.microsoft.com/office/powerpoint/2010/main" val="31647149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cs typeface="Arial" pitchFamily="34" charset="0"/>
              </a:rPr>
              <a:t>GASB 68 </a:t>
            </a:r>
            <a:r>
              <a:rPr lang="en-US" sz="3200" b="1" dirty="0" smtClean="0">
                <a:cs typeface="Arial" pitchFamily="34" charset="0"/>
              </a:rPr>
              <a:t>Overview (1 of 2)</a:t>
            </a:r>
            <a:endParaRPr lang="en-US" sz="3200" b="1" dirty="0"/>
          </a:p>
        </p:txBody>
      </p:sp>
      <p:sp>
        <p:nvSpPr>
          <p:cNvPr id="3" name="Content Placeholder 2"/>
          <p:cNvSpPr>
            <a:spLocks noGrp="1"/>
          </p:cNvSpPr>
          <p:nvPr>
            <p:ph idx="1"/>
          </p:nvPr>
        </p:nvSpPr>
        <p:spPr>
          <a:xfrm>
            <a:off x="457200" y="1600200"/>
            <a:ext cx="8229600" cy="4525963"/>
          </a:xfrm>
        </p:spPr>
        <p:txBody>
          <a:bodyPr/>
          <a:lstStyle/>
          <a:p>
            <a:pPr>
              <a:spcAft>
                <a:spcPts val="600"/>
              </a:spcAft>
              <a:defRPr/>
            </a:pPr>
            <a:r>
              <a:rPr lang="en-US" sz="2400" dirty="0">
                <a:latin typeface="Arial" pitchFamily="34" charset="0"/>
                <a:cs typeface="Arial" pitchFamily="34" charset="0"/>
              </a:rPr>
              <a:t>Employers report their proportionate share of collective net pension liability, deferred inflows of resources and deferred outflows of resources, and pension expense on </a:t>
            </a:r>
            <a:r>
              <a:rPr lang="en-US" sz="2400" dirty="0" smtClean="0">
                <a:latin typeface="Arial" pitchFamily="34" charset="0"/>
                <a:cs typeface="Arial" pitchFamily="34" charset="0"/>
              </a:rPr>
              <a:t>their government-wide financial statements</a:t>
            </a:r>
          </a:p>
          <a:p>
            <a:pPr lvl="1">
              <a:spcAft>
                <a:spcPts val="600"/>
              </a:spcAft>
              <a:defRPr/>
            </a:pPr>
            <a:r>
              <a:rPr lang="en-US" sz="2000" dirty="0" smtClean="0">
                <a:latin typeface="Arial" pitchFamily="34" charset="0"/>
                <a:cs typeface="Arial" pitchFamily="34" charset="0"/>
              </a:rPr>
              <a:t>GASB 67/68 pension amounts calculated by PERA’s actuary</a:t>
            </a:r>
          </a:p>
          <a:p>
            <a:pPr lvl="2">
              <a:spcAft>
                <a:spcPts val="600"/>
              </a:spcAft>
              <a:defRPr/>
            </a:pPr>
            <a:r>
              <a:rPr lang="en-US" sz="1700" dirty="0">
                <a:latin typeface="Arial" pitchFamily="34" charset="0"/>
                <a:cs typeface="Arial" pitchFamily="34" charset="0"/>
              </a:rPr>
              <a:t>Pension expense calculated as change in net pension liability during the year, plus or minus amortization of deferred inflows and outflows </a:t>
            </a:r>
          </a:p>
          <a:p>
            <a:pPr lvl="3">
              <a:spcAft>
                <a:spcPts val="600"/>
              </a:spcAft>
              <a:defRPr/>
            </a:pPr>
            <a:r>
              <a:rPr lang="en-US" sz="1600" dirty="0">
                <a:latin typeface="Arial" pitchFamily="34" charset="0"/>
                <a:cs typeface="Arial" pitchFamily="34" charset="0"/>
              </a:rPr>
              <a:t>Pension expense no longer based on contributions to the plan</a:t>
            </a:r>
          </a:p>
          <a:p>
            <a:pPr lvl="1">
              <a:spcAft>
                <a:spcPts val="600"/>
              </a:spcAft>
              <a:defRPr/>
            </a:pPr>
            <a:r>
              <a:rPr lang="en-US" sz="2000" dirty="0" smtClean="0">
                <a:latin typeface="Arial" pitchFamily="34" charset="0"/>
                <a:cs typeface="Arial" pitchFamily="34" charset="0"/>
              </a:rPr>
              <a:t>Employer’s </a:t>
            </a:r>
            <a:r>
              <a:rPr lang="en-US" sz="2000" dirty="0">
                <a:latin typeface="Arial" pitchFamily="34" charset="0"/>
                <a:cs typeface="Arial" pitchFamily="34" charset="0"/>
              </a:rPr>
              <a:t>proportionate share </a:t>
            </a:r>
            <a:r>
              <a:rPr lang="en-US" sz="2000" dirty="0" smtClean="0">
                <a:latin typeface="Arial" pitchFamily="34" charset="0"/>
                <a:cs typeface="Arial" pitchFamily="34" charset="0"/>
              </a:rPr>
              <a:t>calculated by PERA based </a:t>
            </a:r>
            <a:r>
              <a:rPr lang="en-US" sz="2000" dirty="0">
                <a:latin typeface="Arial" pitchFamily="34" charset="0"/>
                <a:cs typeface="Arial" pitchFamily="34" charset="0"/>
              </a:rPr>
              <a:t>on employer’s contributions at the measurement date as a percentage of plan contributions from all </a:t>
            </a:r>
            <a:r>
              <a:rPr lang="en-US" sz="2000" dirty="0" smtClean="0">
                <a:latin typeface="Arial" pitchFamily="34" charset="0"/>
                <a:cs typeface="Arial" pitchFamily="34" charset="0"/>
              </a:rPr>
              <a:t>employers</a:t>
            </a:r>
            <a:endParaRPr lang="en-US" dirty="0">
              <a:cs typeface="Arial" pitchFamily="34" charset="0"/>
            </a:endParaRPr>
          </a:p>
          <a:p>
            <a:pPr>
              <a:spcAft>
                <a:spcPts val="600"/>
              </a:spcAft>
              <a:defRPr/>
            </a:pPr>
            <a:endParaRPr lang="en-US"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4</a:t>
            </a:fld>
            <a:endParaRPr lang="en-US" dirty="0"/>
          </a:p>
        </p:txBody>
      </p:sp>
    </p:spTree>
    <p:extLst>
      <p:ext uri="{BB962C8B-B14F-4D97-AF65-F5344CB8AC3E}">
        <p14:creationId xmlns:p14="http://schemas.microsoft.com/office/powerpoint/2010/main" val="36610362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cs typeface="Arial" pitchFamily="34" charset="0"/>
              </a:rPr>
              <a:t>GASB 68 </a:t>
            </a:r>
            <a:r>
              <a:rPr lang="en-US" sz="3200" b="1" dirty="0" smtClean="0">
                <a:cs typeface="Arial" pitchFamily="34" charset="0"/>
              </a:rPr>
              <a:t>Overview (2 of 2)</a:t>
            </a:r>
            <a:endParaRPr lang="en-US" sz="3200" b="1" dirty="0"/>
          </a:p>
        </p:txBody>
      </p:sp>
      <p:sp>
        <p:nvSpPr>
          <p:cNvPr id="3" name="Content Placeholder 2"/>
          <p:cNvSpPr>
            <a:spLocks noGrp="1"/>
          </p:cNvSpPr>
          <p:nvPr>
            <p:ph idx="1"/>
          </p:nvPr>
        </p:nvSpPr>
        <p:spPr>
          <a:xfrm>
            <a:off x="457200" y="1600200"/>
            <a:ext cx="8229600" cy="4525963"/>
          </a:xfrm>
        </p:spPr>
        <p:txBody>
          <a:bodyPr/>
          <a:lstStyle/>
          <a:p>
            <a:pPr>
              <a:spcAft>
                <a:spcPts val="600"/>
              </a:spcAft>
              <a:defRPr/>
            </a:pPr>
            <a:r>
              <a:rPr lang="en-US" dirty="0">
                <a:latin typeface="Arial" pitchFamily="34" charset="0"/>
                <a:cs typeface="Arial" pitchFamily="34" charset="0"/>
              </a:rPr>
              <a:t>Significantly more footnote disclosures</a:t>
            </a:r>
          </a:p>
          <a:p>
            <a:pPr lvl="1">
              <a:spcAft>
                <a:spcPts val="600"/>
              </a:spcAft>
              <a:defRPr/>
            </a:pPr>
            <a:r>
              <a:rPr lang="en-US" dirty="0">
                <a:latin typeface="Arial" pitchFamily="34" charset="0"/>
                <a:cs typeface="Arial" pitchFamily="34" charset="0"/>
              </a:rPr>
              <a:t>Disclosures required for each plan</a:t>
            </a:r>
          </a:p>
          <a:p>
            <a:pPr lvl="1">
              <a:spcAft>
                <a:spcPts val="600"/>
              </a:spcAft>
              <a:defRPr/>
            </a:pPr>
            <a:r>
              <a:rPr lang="en-US" dirty="0">
                <a:latin typeface="Arial" pitchFamily="34" charset="0"/>
                <a:cs typeface="Arial" pitchFamily="34" charset="0"/>
              </a:rPr>
              <a:t>PERA will provide suggested footnote </a:t>
            </a:r>
            <a:r>
              <a:rPr lang="en-US" dirty="0" smtClean="0">
                <a:latin typeface="Arial" pitchFamily="34" charset="0"/>
                <a:cs typeface="Arial" pitchFamily="34" charset="0"/>
              </a:rPr>
              <a:t>templates</a:t>
            </a:r>
          </a:p>
          <a:p>
            <a:pPr>
              <a:spcAft>
                <a:spcPts val="600"/>
              </a:spcAft>
              <a:defRPr/>
            </a:pPr>
            <a:r>
              <a:rPr lang="en-US" dirty="0">
                <a:latin typeface="Arial" pitchFamily="34" charset="0"/>
                <a:cs typeface="Arial" pitchFamily="34" charset="0"/>
              </a:rPr>
              <a:t>Required supplementary information</a:t>
            </a:r>
          </a:p>
          <a:p>
            <a:pPr lvl="1">
              <a:spcAft>
                <a:spcPts val="600"/>
              </a:spcAft>
              <a:defRPr/>
            </a:pPr>
            <a:r>
              <a:rPr lang="en-US" dirty="0">
                <a:latin typeface="Arial" pitchFamily="34" charset="0"/>
                <a:cs typeface="Arial" pitchFamily="34" charset="0"/>
              </a:rPr>
              <a:t>Ten-year schedule of employer’s proportionate share of the net pension liability (prospectively applied)</a:t>
            </a:r>
          </a:p>
          <a:p>
            <a:pPr lvl="1">
              <a:spcAft>
                <a:spcPts val="600"/>
              </a:spcAft>
              <a:defRPr/>
            </a:pPr>
            <a:r>
              <a:rPr lang="en-US" dirty="0">
                <a:latin typeface="Arial" pitchFamily="34" charset="0"/>
                <a:cs typeface="Arial" pitchFamily="34" charset="0"/>
              </a:rPr>
              <a:t>Ten-year schedule of employer </a:t>
            </a:r>
            <a:r>
              <a:rPr lang="en-US" dirty="0" smtClean="0">
                <a:latin typeface="Arial" pitchFamily="34" charset="0"/>
                <a:cs typeface="Arial" pitchFamily="34" charset="0"/>
              </a:rPr>
              <a:t>contributions (option to provide ten years of information at transition or to apply requirement prospectively)</a:t>
            </a:r>
            <a:endParaRPr lang="en-US" dirty="0">
              <a:latin typeface="Arial" pitchFamily="34" charset="0"/>
              <a:cs typeface="Arial" pitchFamily="34" charset="0"/>
            </a:endParaRPr>
          </a:p>
          <a:p>
            <a:pPr>
              <a:spcAft>
                <a:spcPts val="600"/>
              </a:spcAft>
              <a:defRPr/>
            </a:pPr>
            <a:endParaRPr lang="en-US" dirty="0">
              <a:latin typeface="Arial" pitchFamily="34" charset="0"/>
              <a:cs typeface="Arial" pitchFamily="34" charset="0"/>
            </a:endParaRPr>
          </a:p>
          <a:p>
            <a:pPr>
              <a:spcAft>
                <a:spcPts val="600"/>
              </a:spcAft>
              <a:defRPr/>
            </a:pPr>
            <a:endParaRPr lang="en-US"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5</a:t>
            </a:fld>
            <a:endParaRPr lang="en-US" dirty="0"/>
          </a:p>
        </p:txBody>
      </p:sp>
    </p:spTree>
    <p:extLst>
      <p:ext uri="{BB962C8B-B14F-4D97-AF65-F5344CB8AC3E}">
        <p14:creationId xmlns:p14="http://schemas.microsoft.com/office/powerpoint/2010/main" val="3986447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25C1409-C92C-43C9-94FA-B36AD6EA0B70}" type="slidenum">
              <a:rPr lang="en-US" smtClean="0"/>
              <a:pPr>
                <a:defRPr/>
              </a:pPr>
              <a:t>6</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009"/>
            <a:ext cx="9144000" cy="6707981"/>
          </a:xfrm>
          <a:prstGeom prst="rect">
            <a:avLst/>
          </a:prstGeom>
        </p:spPr>
      </p:pic>
    </p:spTree>
    <p:extLst>
      <p:ext uri="{BB962C8B-B14F-4D97-AF65-F5344CB8AC3E}">
        <p14:creationId xmlns:p14="http://schemas.microsoft.com/office/powerpoint/2010/main" val="920161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GASB 67/68 Actuarial Information</a:t>
            </a:r>
            <a:endParaRPr lang="en-US" sz="3200" b="1" dirty="0"/>
          </a:p>
        </p:txBody>
      </p:sp>
      <p:sp>
        <p:nvSpPr>
          <p:cNvPr id="3" name="Content Placeholder 2"/>
          <p:cNvSpPr>
            <a:spLocks noGrp="1"/>
          </p:cNvSpPr>
          <p:nvPr>
            <p:ph idx="1"/>
          </p:nvPr>
        </p:nvSpPr>
        <p:spPr>
          <a:xfrm>
            <a:off x="457200" y="1600200"/>
            <a:ext cx="8229600" cy="4525963"/>
          </a:xfrm>
        </p:spPr>
        <p:txBody>
          <a:bodyPr/>
          <a:lstStyle/>
          <a:p>
            <a:pPr>
              <a:spcAft>
                <a:spcPts val="600"/>
              </a:spcAft>
              <a:defRPr/>
            </a:pPr>
            <a:endParaRPr lang="en-US" dirty="0" smtClean="0"/>
          </a:p>
          <a:p>
            <a:pPr>
              <a:spcAft>
                <a:spcPts val="600"/>
              </a:spcAft>
              <a:defRPr/>
            </a:pPr>
            <a:r>
              <a:rPr lang="en-US" dirty="0" smtClean="0"/>
              <a:t>Gabriel, Roeder, Smith prepares two valuation reports for each plan</a:t>
            </a:r>
          </a:p>
          <a:p>
            <a:pPr lvl="1">
              <a:spcAft>
                <a:spcPts val="600"/>
              </a:spcAft>
              <a:defRPr/>
            </a:pPr>
            <a:r>
              <a:rPr lang="en-US" dirty="0" smtClean="0"/>
              <a:t>GASB 67/68 compliant valuation</a:t>
            </a:r>
          </a:p>
          <a:p>
            <a:pPr lvl="1">
              <a:spcAft>
                <a:spcPts val="600"/>
              </a:spcAft>
              <a:defRPr/>
            </a:pPr>
            <a:r>
              <a:rPr lang="en-US" dirty="0" smtClean="0"/>
              <a:t>Funding valuation</a:t>
            </a:r>
          </a:p>
          <a:p>
            <a:r>
              <a:rPr lang="en-US" dirty="0" smtClean="0"/>
              <a:t>Use GASB 67/68 report to verify collective</a:t>
            </a:r>
          </a:p>
          <a:p>
            <a:pPr marL="0" indent="0">
              <a:buNone/>
            </a:pPr>
            <a:r>
              <a:rPr lang="en-US" dirty="0" smtClean="0"/>
              <a:t>   pension amounts, NPL +/- 1% sensitivity</a:t>
            </a:r>
          </a:p>
          <a:p>
            <a:pPr marL="0" indent="0">
              <a:buNone/>
            </a:pPr>
            <a:r>
              <a:rPr lang="en-US" dirty="0"/>
              <a:t> </a:t>
            </a:r>
            <a:r>
              <a:rPr lang="en-US" dirty="0" smtClean="0"/>
              <a:t>  analysis</a:t>
            </a:r>
          </a:p>
          <a:p>
            <a:r>
              <a:rPr lang="en-US" dirty="0" smtClean="0"/>
              <a:t>GASB 67/68 valuation includes a NPL reconciliation </a:t>
            </a:r>
            <a:endParaRPr lang="en-US" dirty="0"/>
          </a:p>
          <a:p>
            <a:pPr marL="0" indent="0">
              <a:buNone/>
            </a:pPr>
            <a:endParaRPr lang="en-US" dirty="0"/>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9891" b="89988" l="6857" r="95874"/>
                    </a14:imgEffect>
                  </a14:imgLayer>
                </a14:imgProps>
              </a:ext>
              <a:ext uri="{28A0092B-C50C-407E-A947-70E740481C1C}">
                <a14:useLocalDpi xmlns:a14="http://schemas.microsoft.com/office/drawing/2010/main" val="0"/>
              </a:ext>
            </a:extLst>
          </a:blip>
          <a:stretch>
            <a:fillRect/>
          </a:stretch>
        </p:blipFill>
        <p:spPr>
          <a:xfrm rot="283051">
            <a:off x="6087733" y="2100918"/>
            <a:ext cx="3060904" cy="3631119"/>
          </a:xfrm>
          <a:prstGeom prst="rect">
            <a:avLst/>
          </a:prstGeom>
          <a:solidFill>
            <a:schemeClr val="accent3">
              <a:alpha val="0"/>
            </a:schemeClr>
          </a:solidFill>
        </p:spPr>
      </p:pic>
      <p:sp>
        <p:nvSpPr>
          <p:cNvPr id="4" name="Slide Number Placeholder 3"/>
          <p:cNvSpPr>
            <a:spLocks noGrp="1"/>
          </p:cNvSpPr>
          <p:nvPr>
            <p:ph type="sldNum" sz="quarter" idx="4"/>
          </p:nvPr>
        </p:nvSpPr>
        <p:spPr/>
        <p:txBody>
          <a:bodyPr/>
          <a:lstStyle/>
          <a:p>
            <a:pPr>
              <a:defRPr/>
            </a:pPr>
            <a:fld id="{28A9E094-A230-4673-B8D6-32647B122B47}" type="slidenum">
              <a:rPr lang="en-US" smtClean="0"/>
              <a:pPr>
                <a:defRPr/>
              </a:pPr>
              <a:t>7</a:t>
            </a:fld>
            <a:endParaRPr lang="en-US" dirty="0"/>
          </a:p>
        </p:txBody>
      </p:sp>
    </p:spTree>
    <p:extLst>
      <p:ext uri="{BB962C8B-B14F-4D97-AF65-F5344CB8AC3E}">
        <p14:creationId xmlns:p14="http://schemas.microsoft.com/office/powerpoint/2010/main" val="2735838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Schedule of Employer Allocations</a:t>
            </a:r>
            <a:endParaRPr lang="en-US" sz="32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5595862"/>
              </p:ext>
            </p:extLst>
          </p:nvPr>
        </p:nvGraphicFramePr>
        <p:xfrm>
          <a:off x="1066801" y="1600204"/>
          <a:ext cx="7038975" cy="4525954"/>
        </p:xfrm>
        <a:graphic>
          <a:graphicData uri="http://schemas.openxmlformats.org/drawingml/2006/table">
            <a:tbl>
              <a:tblPr/>
              <a:tblGrid>
                <a:gridCol w="910688"/>
                <a:gridCol w="3803395"/>
                <a:gridCol w="1264227"/>
                <a:gridCol w="1060665"/>
              </a:tblGrid>
              <a:tr h="221427">
                <a:tc gridSpan="4">
                  <a:txBody>
                    <a:bodyPr/>
                    <a:lstStyle/>
                    <a:p>
                      <a:pPr algn="ctr" fontAlgn="b"/>
                      <a:r>
                        <a:rPr lang="en-US" sz="1300" b="1" i="0" u="none" strike="noStrike" dirty="0">
                          <a:solidFill>
                            <a:srgbClr val="000000"/>
                          </a:solidFill>
                          <a:effectLst/>
                          <a:latin typeface="Calibri"/>
                        </a:rPr>
                        <a:t>Schedule of Employer </a:t>
                      </a:r>
                      <a:r>
                        <a:rPr lang="en-US" sz="1300" b="1" i="0" u="none" strike="noStrike" dirty="0" smtClean="0">
                          <a:solidFill>
                            <a:srgbClr val="000000"/>
                          </a:solidFill>
                          <a:effectLst/>
                          <a:latin typeface="Calibri"/>
                        </a:rPr>
                        <a:t>Allocations (General Employees  Retirement Fund)</a:t>
                      </a:r>
                      <a:endParaRPr lang="en-US" sz="1300" b="1" i="0" u="none" strike="noStrike" dirty="0">
                        <a:solidFill>
                          <a:srgbClr val="000000"/>
                        </a:solidFill>
                        <a:effectLst/>
                        <a:latin typeface="Calibri"/>
                      </a:endParaRPr>
                    </a:p>
                  </a:txBody>
                  <a:tcPr marL="8857" marR="8857" marT="885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21427">
                <a:tc gridSpan="4">
                  <a:txBody>
                    <a:bodyPr/>
                    <a:lstStyle/>
                    <a:p>
                      <a:pPr algn="ctr" fontAlgn="b"/>
                      <a:r>
                        <a:rPr lang="en-US" sz="1300" b="1" i="0" u="none" strike="noStrike" dirty="0">
                          <a:solidFill>
                            <a:srgbClr val="000000"/>
                          </a:solidFill>
                          <a:effectLst/>
                          <a:latin typeface="Calibri"/>
                        </a:rPr>
                        <a:t>As of June 30, 2014</a:t>
                      </a:r>
                    </a:p>
                  </a:txBody>
                  <a:tcPr marL="8857" marR="8857" marT="885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7141">
                <a:tc>
                  <a:txBody>
                    <a:bodyPr/>
                    <a:lstStyle/>
                    <a:p>
                      <a:pPr algn="l" fontAlgn="b"/>
                      <a:endParaRPr lang="en-US" sz="10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857" marR="8857" marT="8857" marB="0" anchor="b">
                    <a:lnL>
                      <a:noFill/>
                    </a:lnL>
                    <a:lnR>
                      <a:noFill/>
                    </a:lnR>
                    <a:lnT>
                      <a:noFill/>
                    </a:lnT>
                    <a:lnB>
                      <a:noFill/>
                    </a:lnB>
                  </a:tcPr>
                </a:tc>
              </a:tr>
              <a:tr h="177141">
                <a:tc>
                  <a:txBody>
                    <a:bodyPr/>
                    <a:lstStyle/>
                    <a:p>
                      <a:pPr algn="l" fontAlgn="b"/>
                      <a:r>
                        <a:rPr lang="en-US" sz="1000" b="1" i="0" u="sng" strike="noStrike" dirty="0">
                          <a:solidFill>
                            <a:srgbClr val="000000"/>
                          </a:solidFill>
                          <a:effectLst/>
                          <a:latin typeface="Calibri"/>
                        </a:rPr>
                        <a:t>Unit ID</a:t>
                      </a:r>
                    </a:p>
                  </a:txBody>
                  <a:tcPr marL="8857" marR="8857" marT="8857" marB="0" anchor="b">
                    <a:lnL>
                      <a:noFill/>
                    </a:lnL>
                    <a:lnR>
                      <a:noFill/>
                    </a:lnR>
                    <a:lnT>
                      <a:noFill/>
                    </a:lnT>
                    <a:lnB>
                      <a:noFill/>
                    </a:lnB>
                  </a:tcPr>
                </a:tc>
                <a:tc>
                  <a:txBody>
                    <a:bodyPr/>
                    <a:lstStyle/>
                    <a:p>
                      <a:pPr algn="l" fontAlgn="b"/>
                      <a:r>
                        <a:rPr lang="en-US" sz="1000" b="1" i="0" u="sng" strike="noStrike" dirty="0">
                          <a:solidFill>
                            <a:srgbClr val="000000"/>
                          </a:solidFill>
                          <a:effectLst/>
                          <a:latin typeface="Calibri"/>
                        </a:rPr>
                        <a:t>Employer Name</a:t>
                      </a:r>
                    </a:p>
                  </a:txBody>
                  <a:tcPr marL="8857" marR="8857" marT="8857" marB="0" anchor="b">
                    <a:lnL>
                      <a:noFill/>
                    </a:lnL>
                    <a:lnR>
                      <a:noFill/>
                    </a:lnR>
                    <a:lnT>
                      <a:noFill/>
                    </a:lnT>
                    <a:lnB>
                      <a:noFill/>
                    </a:lnB>
                  </a:tcPr>
                </a:tc>
                <a:tc>
                  <a:txBody>
                    <a:bodyPr/>
                    <a:lstStyle/>
                    <a:p>
                      <a:pPr algn="r" fontAlgn="b"/>
                      <a:r>
                        <a:rPr lang="en-US" sz="1000" b="1" i="0" u="sng" strike="noStrike" dirty="0">
                          <a:solidFill>
                            <a:srgbClr val="000000"/>
                          </a:solidFill>
                          <a:effectLst/>
                          <a:latin typeface="Calibri"/>
                        </a:rPr>
                        <a:t> Contributions </a:t>
                      </a:r>
                    </a:p>
                  </a:txBody>
                  <a:tcPr marL="8857" marR="8857" marT="8857" marB="0" anchor="b">
                    <a:lnL>
                      <a:noFill/>
                    </a:lnL>
                    <a:lnR>
                      <a:noFill/>
                    </a:lnR>
                    <a:lnT>
                      <a:noFill/>
                    </a:lnT>
                    <a:lnB>
                      <a:noFill/>
                    </a:lnB>
                  </a:tcPr>
                </a:tc>
                <a:tc>
                  <a:txBody>
                    <a:bodyPr/>
                    <a:lstStyle/>
                    <a:p>
                      <a:pPr algn="r" fontAlgn="b"/>
                      <a:r>
                        <a:rPr lang="en-US" sz="1000" b="1" i="0" u="sng" strike="noStrike" dirty="0" smtClean="0">
                          <a:solidFill>
                            <a:srgbClr val="000000"/>
                          </a:solidFill>
                          <a:effectLst/>
                          <a:latin typeface="Calibri"/>
                        </a:rPr>
                        <a:t>Allocation %</a:t>
                      </a:r>
                      <a:endParaRPr lang="en-US" sz="1000" b="1" i="0" u="sng"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0002-00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AITKIN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$598,540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0.1573%</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0006-00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ANOKA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6,356,610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1.6701</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0008-01</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BECKER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814,665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0.2140</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0010-00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BELTRAMI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 932,224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0.2499</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0012-00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BENTON COUNTY REVENUE</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672,279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0.1766</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0014-00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BIG STONE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186,634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0.0490</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0016-00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BLUE EARTH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1,333,636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0.3504</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0018-00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BROWN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683,227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0.1795</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0020-00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CARLTON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1,020,241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0.2681</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chemeClr val="tx2"/>
                          </a:solidFill>
                          <a:effectLst/>
                          <a:latin typeface="Calibri"/>
                        </a:rPr>
                        <a:t>0022-00</a:t>
                      </a:r>
                    </a:p>
                  </a:txBody>
                  <a:tcPr marL="8857" marR="8857" marT="8857" marB="0" anchor="b">
                    <a:lnL>
                      <a:noFill/>
                    </a:lnL>
                    <a:lnR>
                      <a:noFill/>
                    </a:lnR>
                    <a:lnT>
                      <a:noFill/>
                    </a:lnT>
                    <a:lnB>
                      <a:noFill/>
                    </a:lnB>
                  </a:tcPr>
                </a:tc>
                <a:tc>
                  <a:txBody>
                    <a:bodyPr/>
                    <a:lstStyle/>
                    <a:p>
                      <a:pPr algn="l" fontAlgn="b"/>
                      <a:r>
                        <a:rPr lang="en-US" sz="1100" b="0" i="0" u="none" strike="noStrike" dirty="0">
                          <a:solidFill>
                            <a:schemeClr val="tx2"/>
                          </a:solidFill>
                          <a:effectLst/>
                          <a:latin typeface="Calibri"/>
                        </a:rPr>
                        <a:t>CARVER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2,114,127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0.5555</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chemeClr val="tx2"/>
                          </a:solidFill>
                          <a:effectLst/>
                          <a:latin typeface="Calibri"/>
                        </a:rPr>
                        <a:t>0022-09</a:t>
                      </a:r>
                    </a:p>
                  </a:txBody>
                  <a:tcPr marL="8857" marR="8857" marT="8857" marB="0" anchor="b">
                    <a:lnL>
                      <a:noFill/>
                    </a:lnL>
                    <a:lnR>
                      <a:noFill/>
                    </a:lnR>
                    <a:lnT>
                      <a:noFill/>
                    </a:lnT>
                    <a:lnB>
                      <a:noFill/>
                    </a:lnB>
                  </a:tcPr>
                </a:tc>
                <a:tc>
                  <a:txBody>
                    <a:bodyPr/>
                    <a:lstStyle/>
                    <a:p>
                      <a:pPr algn="l" fontAlgn="b"/>
                      <a:r>
                        <a:rPr lang="en-US" sz="1100" b="0" i="0" u="none" strike="noStrike" dirty="0">
                          <a:solidFill>
                            <a:schemeClr val="tx2"/>
                          </a:solidFill>
                          <a:effectLst/>
                          <a:latin typeface="Calibri"/>
                        </a:rPr>
                        <a:t>CARVER COUNTY HISTORICAL SOCIETY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9,979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0.0026</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0024-00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CASS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849,624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0.2232</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0026-00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CHIPPEWA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338,518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0.0968</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0027-00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CHIPPEWA COUNTY SWCD</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9,983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0.0026</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0028-00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CHIPPEWA COUNTY HOSPITAL</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980,100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0.2575</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a:solidFill>
                            <a:srgbClr val="000000"/>
                          </a:solidFill>
                          <a:effectLst/>
                          <a:latin typeface="Calibri"/>
                        </a:rPr>
                        <a:t>0030-00</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CHISAGO COUNTY</a:t>
                      </a: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1,051,266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0.2762</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smtClean="0">
                          <a:solidFill>
                            <a:schemeClr val="tx2"/>
                          </a:solidFill>
                          <a:effectLst/>
                          <a:latin typeface="Calibri"/>
                        </a:rPr>
                        <a:t>…</a:t>
                      </a:r>
                      <a:endParaRPr lang="en-US" sz="1100" b="0" i="0" u="none" strike="noStrike" dirty="0">
                        <a:solidFill>
                          <a:schemeClr val="tx2"/>
                        </a:solidFill>
                        <a:effectLst/>
                        <a:latin typeface="Calibri"/>
                      </a:endParaRPr>
                    </a:p>
                  </a:txBody>
                  <a:tcPr marL="8857" marR="8857" marT="8857" marB="0" anchor="b">
                    <a:lnL>
                      <a:noFill/>
                    </a:lnL>
                    <a:lnR>
                      <a:noFill/>
                    </a:lnR>
                    <a:lnT>
                      <a:noFill/>
                    </a:lnT>
                    <a:lnB>
                      <a:noFill/>
                    </a:lnB>
                  </a:tcPr>
                </a:tc>
                <a:tc>
                  <a:txBody>
                    <a:bodyPr/>
                    <a:lstStyle/>
                    <a:p>
                      <a:pPr algn="l" fontAlgn="b"/>
                      <a:r>
                        <a:rPr lang="en-US" sz="1100" b="0" i="0" u="none" strike="noStrike" dirty="0" smtClean="0">
                          <a:solidFill>
                            <a:schemeClr val="tx2"/>
                          </a:solidFill>
                          <a:effectLst/>
                          <a:latin typeface="Calibri"/>
                        </a:rPr>
                        <a:t>…</a:t>
                      </a:r>
                      <a:endParaRPr lang="en-US" sz="1100" b="0" i="0" u="none" strike="noStrike" dirty="0">
                        <a:solidFill>
                          <a:schemeClr val="tx2"/>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100" b="0" i="0" u="none" strike="noStrike" dirty="0" smtClean="0">
                          <a:solidFill>
                            <a:schemeClr val="tx2"/>
                          </a:solidFill>
                          <a:effectLst/>
                          <a:latin typeface="Calibri"/>
                        </a:rPr>
                        <a:t>1855-30</a:t>
                      </a:r>
                      <a:endParaRPr lang="en-US" sz="1100" b="0" i="0" u="none" strike="noStrike" dirty="0">
                        <a:solidFill>
                          <a:schemeClr val="tx2"/>
                        </a:solidFill>
                        <a:effectLst/>
                        <a:latin typeface="Calibri"/>
                      </a:endParaRPr>
                    </a:p>
                  </a:txBody>
                  <a:tcPr marL="8857" marR="8857" marT="8857" marB="0" anchor="b">
                    <a:lnL>
                      <a:noFill/>
                    </a:lnL>
                    <a:lnR>
                      <a:noFill/>
                    </a:lnR>
                    <a:lnT>
                      <a:noFill/>
                    </a:lnT>
                    <a:lnB>
                      <a:noFill/>
                    </a:lnB>
                  </a:tcPr>
                </a:tc>
                <a:tc>
                  <a:txBody>
                    <a:bodyPr/>
                    <a:lstStyle/>
                    <a:p>
                      <a:pPr algn="l" fontAlgn="b"/>
                      <a:r>
                        <a:rPr lang="en-US" sz="1100" b="0" i="0" u="none" strike="noStrike" dirty="0" smtClean="0">
                          <a:solidFill>
                            <a:schemeClr val="tx2"/>
                          </a:solidFill>
                          <a:effectLst/>
                          <a:latin typeface="Calibri"/>
                        </a:rPr>
                        <a:t>MINNETONKA ISD-276</a:t>
                      </a:r>
                      <a:endParaRPr lang="en-US" sz="1100" b="0" i="0" u="none" strike="noStrike" dirty="0">
                        <a:solidFill>
                          <a:schemeClr val="tx2"/>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1,332,949 </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0.3502</a:t>
                      </a:r>
                      <a:endParaRPr lang="en-US" sz="1100" b="0" i="0" u="none" strike="noStrike" dirty="0">
                        <a:solidFill>
                          <a:srgbClr val="000000"/>
                        </a:solidFill>
                        <a:effectLst/>
                        <a:latin typeface="Calibri"/>
                      </a:endParaRPr>
                    </a:p>
                  </a:txBody>
                  <a:tcPr marL="8857" marR="8857" marT="8857" marB="0" anchor="b">
                    <a:lnL>
                      <a:noFill/>
                    </a:lnL>
                    <a:lnR>
                      <a:noFill/>
                    </a:lnR>
                    <a:lnT>
                      <a:noFill/>
                    </a:lnT>
                    <a:lnB>
                      <a:noFill/>
                    </a:lnB>
                  </a:tcPr>
                </a:tc>
              </a:tr>
              <a:tr h="185998">
                <a:tc>
                  <a:txBody>
                    <a:bodyPr/>
                    <a:lstStyle/>
                    <a:p>
                      <a:pPr algn="l" fontAlgn="b"/>
                      <a:r>
                        <a:rPr lang="en-US" sz="1000" b="0" i="0" u="none" strike="noStrike" dirty="0">
                          <a:solidFill>
                            <a:srgbClr val="000000"/>
                          </a:solidFill>
                          <a:effectLst/>
                          <a:latin typeface="Calibri"/>
                        </a:rPr>
                        <a:t>…</a:t>
                      </a:r>
                    </a:p>
                  </a:txBody>
                  <a:tcPr marL="8857" marR="8857" marT="885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a:t>
                      </a:r>
                    </a:p>
                  </a:txBody>
                  <a:tcPr marL="8857" marR="8857" marT="885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a:t>
                      </a:r>
                    </a:p>
                  </a:txBody>
                  <a:tcPr marL="8857" marR="8857" marT="88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a:t>
                      </a:r>
                    </a:p>
                  </a:txBody>
                  <a:tcPr marL="8857" marR="8857" marT="8857" marB="0" anchor="b">
                    <a:lnL>
                      <a:noFill/>
                    </a:lnL>
                    <a:lnR>
                      <a:noFill/>
                    </a:lnR>
                    <a:lnT>
                      <a:noFill/>
                    </a:lnT>
                    <a:lnB w="6350" cap="flat" cmpd="sng" algn="ctr">
                      <a:solidFill>
                        <a:srgbClr val="000000"/>
                      </a:solidFill>
                      <a:prstDash val="solid"/>
                      <a:round/>
                      <a:headEnd type="none" w="med" len="med"/>
                      <a:tailEnd type="none" w="med" len="med"/>
                    </a:lnB>
                  </a:tcPr>
                </a:tc>
              </a:tr>
              <a:tr h="194856">
                <a:tc>
                  <a:txBody>
                    <a:bodyPr/>
                    <a:lstStyle/>
                    <a:p>
                      <a:pPr algn="l" fontAlgn="b"/>
                      <a:endParaRPr lang="en-US" sz="10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857" marR="8857" marT="885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 $380,612,334 </a:t>
                      </a:r>
                      <a:endParaRPr lang="en-US" sz="1100" b="0" i="0" u="none" strike="noStrike" dirty="0">
                        <a:solidFill>
                          <a:srgbClr val="000000"/>
                        </a:solidFill>
                        <a:effectLst/>
                        <a:latin typeface="Calibri"/>
                      </a:endParaRPr>
                    </a:p>
                  </a:txBody>
                  <a:tcPr marL="8857" marR="8857" marT="885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100.00000%</a:t>
                      </a:r>
                    </a:p>
                  </a:txBody>
                  <a:tcPr marL="8857" marR="8857" marT="885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4"/>
          </p:nvPr>
        </p:nvSpPr>
        <p:spPr/>
        <p:txBody>
          <a:bodyPr/>
          <a:lstStyle/>
          <a:p>
            <a:pPr>
              <a:defRPr/>
            </a:pPr>
            <a:fld id="{28A9E094-A230-4673-B8D6-32647B122B47}" type="slidenum">
              <a:rPr lang="en-US" smtClean="0"/>
              <a:pPr>
                <a:defRPr/>
              </a:pPr>
              <a:t>8</a:t>
            </a:fld>
            <a:endParaRPr lang="en-US" dirty="0"/>
          </a:p>
        </p:txBody>
      </p:sp>
      <p:sp>
        <p:nvSpPr>
          <p:cNvPr id="4" name="Rectangle 3"/>
          <p:cNvSpPr/>
          <p:nvPr/>
        </p:nvSpPr>
        <p:spPr>
          <a:xfrm>
            <a:off x="1066800" y="5562600"/>
            <a:ext cx="7086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8939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4294967295"/>
          </p:nvPr>
        </p:nvSpPr>
        <p:spPr>
          <a:xfrm>
            <a:off x="6553200" y="6356350"/>
            <a:ext cx="2133600" cy="365125"/>
          </a:xfrm>
          <a:prstGeom prst="rect">
            <a:avLst/>
          </a:prstGeom>
          <a:noFill/>
        </p:spPr>
        <p:txBody>
          <a:bodyPr/>
          <a:lstStyle/>
          <a:p>
            <a:fld id="{D3F7AC3B-DCB1-471A-8A8D-BE2B7AB88366}" type="slidenum">
              <a:rPr lang="en-US" smtClean="0"/>
              <a:pPr/>
              <a:t>9</a:t>
            </a:fld>
            <a:endParaRPr lang="en-US" dirty="0" smtClean="0"/>
          </a:p>
        </p:txBody>
      </p:sp>
      <p:sp>
        <p:nvSpPr>
          <p:cNvPr id="4098" name="Title 1"/>
          <p:cNvSpPr>
            <a:spLocks noGrp="1"/>
          </p:cNvSpPr>
          <p:nvPr>
            <p:ph type="title"/>
          </p:nvPr>
        </p:nvSpPr>
        <p:spPr>
          <a:xfrm>
            <a:off x="457200" y="0"/>
            <a:ext cx="8229600" cy="1075730"/>
          </a:xfrm>
        </p:spPr>
        <p:txBody>
          <a:bodyPr>
            <a:normAutofit/>
          </a:bodyPr>
          <a:lstStyle/>
          <a:p>
            <a:pPr algn="ctr"/>
            <a:r>
              <a:rPr lang="en-US" sz="3200" b="1" dirty="0" smtClean="0">
                <a:latin typeface="Arial" pitchFamily="34" charset="0"/>
                <a:cs typeface="Arial" pitchFamily="34" charset="0"/>
              </a:rPr>
              <a:t>PERA Contributions Reconciliation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7598885"/>
              </p:ext>
            </p:extLst>
          </p:nvPr>
        </p:nvGraphicFramePr>
        <p:xfrm>
          <a:off x="495301" y="1676400"/>
          <a:ext cx="8229598" cy="4380117"/>
        </p:xfrm>
        <a:graphic>
          <a:graphicData uri="http://schemas.openxmlformats.org/drawingml/2006/table">
            <a:tbl>
              <a:tblPr/>
              <a:tblGrid>
                <a:gridCol w="465870"/>
                <a:gridCol w="2366621"/>
                <a:gridCol w="801297"/>
                <a:gridCol w="747722"/>
                <a:gridCol w="736075"/>
                <a:gridCol w="698805"/>
                <a:gridCol w="801297"/>
                <a:gridCol w="810614"/>
                <a:gridCol w="801297"/>
              </a:tblGrid>
              <a:tr h="139801">
                <a:tc gridSpan="2">
                  <a:txBody>
                    <a:bodyPr/>
                    <a:lstStyle/>
                    <a:p>
                      <a:pPr algn="l" fontAlgn="b"/>
                      <a:r>
                        <a:rPr lang="en-US" sz="700" b="1" i="0" u="none" strike="noStrike" dirty="0">
                          <a:solidFill>
                            <a:srgbClr val="000000"/>
                          </a:solidFill>
                          <a:effectLst/>
                          <a:latin typeface="Garamond"/>
                        </a:rPr>
                        <a:t>Public Employees Retirement Association of Minnesota</a:t>
                      </a:r>
                    </a:p>
                  </a:txBody>
                  <a:tcPr marL="6990" marR="6990" marT="6990" marB="0" anchor="b">
                    <a:lnL>
                      <a:noFill/>
                    </a:lnL>
                    <a:lnR>
                      <a:noFill/>
                    </a:lnR>
                    <a:lnT>
                      <a:noFill/>
                    </a:lnT>
                    <a:lnB>
                      <a:noFill/>
                    </a:lnB>
                  </a:tcPr>
                </a:tc>
                <a:tc hMerge="1">
                  <a:txBody>
                    <a:bodyPr/>
                    <a:lstStyle/>
                    <a:p>
                      <a:endParaRPr lang="en-US"/>
                    </a:p>
                  </a:txBody>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r>
              <a:tr h="139801">
                <a:tc gridSpan="2">
                  <a:txBody>
                    <a:bodyPr/>
                    <a:lstStyle/>
                    <a:p>
                      <a:pPr algn="l" fontAlgn="b"/>
                      <a:r>
                        <a:rPr lang="en-US" sz="700" b="1" i="0" u="none" strike="noStrike">
                          <a:solidFill>
                            <a:srgbClr val="000000"/>
                          </a:solidFill>
                          <a:effectLst/>
                          <a:latin typeface="Garamond"/>
                        </a:rPr>
                        <a:t>General Employees Retirement Plan</a:t>
                      </a:r>
                    </a:p>
                  </a:txBody>
                  <a:tcPr marL="6990" marR="6990" marT="6990" marB="0" anchor="b">
                    <a:lnL>
                      <a:noFill/>
                    </a:lnL>
                    <a:lnR>
                      <a:noFill/>
                    </a:lnR>
                    <a:lnT>
                      <a:noFill/>
                    </a:lnT>
                    <a:lnB>
                      <a:noFill/>
                    </a:lnB>
                  </a:tcPr>
                </a:tc>
                <a:tc hMerge="1">
                  <a:txBody>
                    <a:bodyPr/>
                    <a:lstStyle/>
                    <a:p>
                      <a:endParaRPr lang="en-US"/>
                    </a:p>
                  </a:txBody>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r>
              <a:tr h="139801">
                <a:tc gridSpan="5">
                  <a:txBody>
                    <a:bodyPr/>
                    <a:lstStyle/>
                    <a:p>
                      <a:pPr algn="l" fontAlgn="b"/>
                      <a:r>
                        <a:rPr lang="en-US" sz="700" b="1" i="0" u="none" strike="noStrike">
                          <a:solidFill>
                            <a:srgbClr val="000000"/>
                          </a:solidFill>
                          <a:effectLst/>
                          <a:latin typeface="Garamond"/>
                        </a:rPr>
                        <a:t>Reconciliation of Employer Proportionate Share Contributions to Employer Financial Statement Contributions</a:t>
                      </a:r>
                    </a:p>
                  </a:txBody>
                  <a:tcPr marL="6990" marR="6990" marT="699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r>
              <a:tr h="139801">
                <a:tc gridSpan="2">
                  <a:txBody>
                    <a:bodyPr/>
                    <a:lstStyle/>
                    <a:p>
                      <a:pPr algn="l" fontAlgn="b"/>
                      <a:r>
                        <a:rPr lang="en-US" sz="700" b="1" i="0" u="none" strike="noStrike">
                          <a:solidFill>
                            <a:srgbClr val="000000"/>
                          </a:solidFill>
                          <a:effectLst/>
                          <a:latin typeface="Garamond"/>
                        </a:rPr>
                        <a:t>For the Year Ended June 30, 2014</a:t>
                      </a:r>
                    </a:p>
                  </a:txBody>
                  <a:tcPr marL="6990" marR="6990" marT="6990" marB="0" anchor="b">
                    <a:lnL>
                      <a:noFill/>
                    </a:lnL>
                    <a:lnR>
                      <a:noFill/>
                    </a:lnR>
                    <a:lnT>
                      <a:noFill/>
                    </a:lnT>
                    <a:lnB>
                      <a:noFill/>
                    </a:lnB>
                  </a:tcPr>
                </a:tc>
                <a:tc hMerge="1">
                  <a:txBody>
                    <a:bodyPr/>
                    <a:lstStyle/>
                    <a:p>
                      <a:endParaRPr lang="en-US"/>
                    </a:p>
                  </a:txBody>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r>
              <a:tr h="139801">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700" b="1" i="0" u="none" strike="noStrike">
                        <a:solidFill>
                          <a:srgbClr val="000000"/>
                        </a:solidFill>
                        <a:effectLst/>
                        <a:latin typeface="Garamond"/>
                      </a:endParaRPr>
                    </a:p>
                  </a:txBody>
                  <a:tcPr marL="6990" marR="6990" marT="6990" marB="0" anchor="b">
                    <a:lnL>
                      <a:noFill/>
                    </a:lnL>
                    <a:lnR>
                      <a:noFill/>
                    </a:lnR>
                    <a:lnT>
                      <a:noFill/>
                    </a:lnT>
                    <a:lnB>
                      <a:noFill/>
                    </a:lnB>
                  </a:tcPr>
                </a:tc>
              </a:tr>
              <a:tr h="139801">
                <a:tc gridSpan="2">
                  <a:txBody>
                    <a:bodyPr/>
                    <a:lstStyle/>
                    <a:p>
                      <a:pPr algn="l" fontAlgn="b"/>
                      <a:r>
                        <a:rPr lang="en-US" sz="700" b="1" i="0" u="none" strike="noStrike">
                          <a:solidFill>
                            <a:srgbClr val="000000"/>
                          </a:solidFill>
                          <a:effectLst/>
                          <a:latin typeface="Garamond"/>
                        </a:rPr>
                        <a:t>Revenue Code</a:t>
                      </a:r>
                    </a:p>
                  </a:txBody>
                  <a:tcPr marL="6990" marR="6990" marT="6990" marB="0" anchor="b">
                    <a:lnL>
                      <a:noFill/>
                    </a:lnL>
                    <a:lnR>
                      <a:noFill/>
                    </a:lnR>
                    <a:lnT>
                      <a:noFill/>
                    </a:lnT>
                    <a:lnB>
                      <a:noFill/>
                    </a:lnB>
                  </a:tcPr>
                </a:tc>
                <a:tc hMerge="1">
                  <a:txBody>
                    <a:bodyPr/>
                    <a:lstStyle/>
                    <a:p>
                      <a:endParaRPr lang="en-US"/>
                    </a:p>
                  </a:txBody>
                  <a:tcPr/>
                </a:tc>
                <a:tc>
                  <a:txBody>
                    <a:bodyPr/>
                    <a:lstStyle/>
                    <a:p>
                      <a:pPr algn="ctr" fontAlgn="b"/>
                      <a:r>
                        <a:rPr lang="en-US" sz="700" b="1" i="0" u="none" strike="noStrike">
                          <a:solidFill>
                            <a:srgbClr val="000000"/>
                          </a:solidFill>
                          <a:effectLst/>
                          <a:latin typeface="Garamond"/>
                        </a:rPr>
                        <a:t>4000</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4005</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YE 2013</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YE 2014</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Subtotal</a:t>
                      </a:r>
                    </a:p>
                  </a:txBody>
                  <a:tcPr marL="6990" marR="6990" marT="6990" marB="0" anchor="b">
                    <a:lnL>
                      <a:noFill/>
                    </a:lnL>
                    <a:lnR>
                      <a:noFill/>
                    </a:lnR>
                    <a:lnT>
                      <a:noFill/>
                    </a:lnT>
                    <a:lnB>
                      <a:noFill/>
                    </a:lnB>
                    <a:solidFill>
                      <a:srgbClr val="D8E4BC"/>
                    </a:solidFill>
                  </a:tcPr>
                </a:tc>
                <a:tc>
                  <a:txBody>
                    <a:bodyPr/>
                    <a:lstStyle/>
                    <a:p>
                      <a:pPr algn="ctr" fontAlgn="b"/>
                      <a:r>
                        <a:rPr lang="en-US" sz="700" b="1" i="0" u="none" strike="noStrike">
                          <a:solidFill>
                            <a:srgbClr val="000000"/>
                          </a:solidFill>
                          <a:effectLst/>
                          <a:latin typeface="Garamond"/>
                        </a:rPr>
                        <a:t>Subtotal</a:t>
                      </a:r>
                    </a:p>
                  </a:txBody>
                  <a:tcPr marL="6990" marR="6990" marT="6990" marB="0" anchor="b">
                    <a:lnL>
                      <a:noFill/>
                    </a:lnL>
                    <a:lnR>
                      <a:noFill/>
                    </a:lnR>
                    <a:lnT>
                      <a:noFill/>
                    </a:lnT>
                    <a:lnB>
                      <a:noFill/>
                    </a:lnB>
                    <a:solidFill>
                      <a:srgbClr val="E6B8B7"/>
                    </a:solidFill>
                  </a:tcPr>
                </a:tc>
                <a:tc>
                  <a:txBody>
                    <a:bodyPr/>
                    <a:lstStyle/>
                    <a:p>
                      <a:pPr algn="ctr" fontAlgn="b"/>
                      <a:r>
                        <a:rPr lang="en-US" sz="700" b="1" i="0" u="none" strike="noStrike">
                          <a:solidFill>
                            <a:srgbClr val="000000"/>
                          </a:solidFill>
                          <a:effectLst/>
                          <a:latin typeface="Garamond"/>
                        </a:rPr>
                        <a:t>Total</a:t>
                      </a:r>
                    </a:p>
                  </a:txBody>
                  <a:tcPr marL="6990" marR="6990" marT="6990" marB="0" anchor="b">
                    <a:lnL>
                      <a:noFill/>
                    </a:lnL>
                    <a:lnR>
                      <a:noFill/>
                    </a:lnR>
                    <a:lnT>
                      <a:noFill/>
                    </a:lnT>
                    <a:lnB>
                      <a:noFill/>
                    </a:lnB>
                    <a:solidFill>
                      <a:srgbClr val="B8CCE4"/>
                    </a:solidFill>
                  </a:tcPr>
                </a:tc>
              </a:tr>
              <a:tr h="1188306">
                <a:tc>
                  <a:txBody>
                    <a:bodyPr/>
                    <a:lstStyle/>
                    <a:p>
                      <a:pPr algn="l" fontAlgn="b"/>
                      <a:r>
                        <a:rPr lang="en-US" sz="700" b="1" i="0" u="none" strike="noStrike">
                          <a:solidFill>
                            <a:srgbClr val="000000"/>
                          </a:solidFill>
                          <a:effectLst/>
                          <a:latin typeface="Garamond"/>
                        </a:rPr>
                        <a:t>Employer Unit No.</a:t>
                      </a:r>
                    </a:p>
                  </a:txBody>
                  <a:tcPr marL="6990" marR="6990" marT="6990" marB="0" anchor="b">
                    <a:lnL>
                      <a:noFill/>
                    </a:lnL>
                    <a:lnR>
                      <a:noFill/>
                    </a:lnR>
                    <a:lnT>
                      <a:noFill/>
                    </a:lnT>
                    <a:lnB>
                      <a:noFill/>
                    </a:lnB>
                  </a:tcPr>
                </a:tc>
                <a:tc>
                  <a:txBody>
                    <a:bodyPr/>
                    <a:lstStyle/>
                    <a:p>
                      <a:pPr algn="l" fontAlgn="b"/>
                      <a:r>
                        <a:rPr lang="en-US" sz="700" b="1" i="0" u="none" strike="noStrike" dirty="0">
                          <a:solidFill>
                            <a:srgbClr val="000000"/>
                          </a:solidFill>
                          <a:effectLst/>
                          <a:latin typeface="Garamond"/>
                        </a:rPr>
                        <a:t>Employer Name</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 Employer Contributions - Matching </a:t>
                      </a:r>
                      <a:br>
                        <a:rPr lang="en-US" sz="700" b="1" i="0" u="none" strike="noStrike">
                          <a:solidFill>
                            <a:srgbClr val="000000"/>
                          </a:solidFill>
                          <a:effectLst/>
                          <a:latin typeface="Garamond"/>
                        </a:rPr>
                      </a:br>
                      <a:r>
                        <a:rPr lang="en-US" sz="700" b="1" i="0" u="none" strike="noStrike">
                          <a:solidFill>
                            <a:srgbClr val="000000"/>
                          </a:solidFill>
                          <a:effectLst/>
                          <a:latin typeface="Garamond"/>
                        </a:rPr>
                        <a:t>(6.25 or 6.5%) </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Employer Contribution - Additional </a:t>
                      </a:r>
                      <a:br>
                        <a:rPr lang="en-US" sz="700" b="1" i="0" u="none" strike="noStrike">
                          <a:solidFill>
                            <a:srgbClr val="000000"/>
                          </a:solidFill>
                          <a:effectLst/>
                          <a:latin typeface="Garamond"/>
                        </a:rPr>
                      </a:br>
                      <a:r>
                        <a:rPr lang="en-US" sz="700" b="1" i="0" u="none" strike="noStrike">
                          <a:solidFill>
                            <a:srgbClr val="000000"/>
                          </a:solidFill>
                          <a:effectLst/>
                          <a:latin typeface="Garamond"/>
                        </a:rPr>
                        <a:t>(1%)</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Adjustment for Employer Accrual (Received in Current FY but Recognized in Prior FY)</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Adjustment for Employer Accrual (Received in Future FY but Recognized in Current FY)</a:t>
                      </a:r>
                    </a:p>
                  </a:txBody>
                  <a:tcPr marL="6990" marR="6990" marT="6990" marB="0" anchor="b">
                    <a:lnL>
                      <a:noFill/>
                    </a:lnL>
                    <a:lnR>
                      <a:noFill/>
                    </a:lnR>
                    <a:lnT>
                      <a:noFill/>
                    </a:lnT>
                    <a:lnB>
                      <a:noFill/>
                    </a:lnB>
                  </a:tcPr>
                </a:tc>
                <a:tc>
                  <a:txBody>
                    <a:bodyPr/>
                    <a:lstStyle/>
                    <a:p>
                      <a:pPr algn="ctr" fontAlgn="b"/>
                      <a:r>
                        <a:rPr lang="en-US" sz="700" b="1" i="0" u="none" strike="noStrike">
                          <a:solidFill>
                            <a:srgbClr val="000000"/>
                          </a:solidFill>
                          <a:effectLst/>
                          <a:latin typeface="Garamond"/>
                        </a:rPr>
                        <a:t>Employer Contributions Allocated for GASB 68</a:t>
                      </a:r>
                    </a:p>
                  </a:txBody>
                  <a:tcPr marL="6990" marR="6990" marT="6990" marB="0" anchor="b">
                    <a:lnL>
                      <a:noFill/>
                    </a:lnL>
                    <a:lnR>
                      <a:noFill/>
                    </a:lnR>
                    <a:lnT>
                      <a:noFill/>
                    </a:lnT>
                    <a:lnB>
                      <a:noFill/>
                    </a:lnB>
                    <a:solidFill>
                      <a:srgbClr val="D8E4BC"/>
                    </a:solidFill>
                  </a:tcPr>
                </a:tc>
                <a:tc>
                  <a:txBody>
                    <a:bodyPr/>
                    <a:lstStyle/>
                    <a:p>
                      <a:pPr algn="ctr" fontAlgn="b"/>
                      <a:r>
                        <a:rPr lang="en-US" sz="700" b="1" i="0" u="none" strike="noStrike">
                          <a:solidFill>
                            <a:srgbClr val="000000"/>
                          </a:solidFill>
                          <a:effectLst/>
                          <a:latin typeface="Garamond"/>
                        </a:rPr>
                        <a:t>Employer Contributions NOT Allocated for GASB 68 (Omitted Deductions, Member Buybacks, Employer Portion Paid by Employee, Interest) </a:t>
                      </a:r>
                    </a:p>
                  </a:txBody>
                  <a:tcPr marL="6990" marR="6990" marT="6990" marB="0" anchor="b">
                    <a:lnL>
                      <a:noFill/>
                    </a:lnL>
                    <a:lnR>
                      <a:noFill/>
                    </a:lnR>
                    <a:lnT>
                      <a:noFill/>
                    </a:lnT>
                    <a:lnB>
                      <a:noFill/>
                    </a:lnB>
                    <a:solidFill>
                      <a:srgbClr val="E6B8B7"/>
                    </a:solidFill>
                  </a:tcPr>
                </a:tc>
                <a:tc>
                  <a:txBody>
                    <a:bodyPr/>
                    <a:lstStyle/>
                    <a:p>
                      <a:pPr algn="ctr" fontAlgn="b"/>
                      <a:r>
                        <a:rPr lang="en-US" sz="700" b="1" i="0" u="none" strike="noStrike">
                          <a:solidFill>
                            <a:srgbClr val="000000"/>
                          </a:solidFill>
                          <a:effectLst/>
                          <a:latin typeface="Garamond"/>
                        </a:rPr>
                        <a:t>Employer Contributions Amount Reported on CAFR</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0002-00</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AITKIN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$535,331</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$85,649</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$22,440</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$598,540</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$0</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$598,540</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0006-00</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ANOKA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$5,477,764</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$876,443</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$241,438</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$243,840</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$6,356,610</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$358</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$6,356,968</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0008-01</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BECKER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$702,298</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$112,368</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$814,665</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$316</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$814,981</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0010-00</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BELTRAMI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$803,641</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$128,583</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$932,224</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$0</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$932,224</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0012-00</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BENTON COUNTY REVENUE</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$579,551</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$92,728</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$672,279</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$0</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$672,279</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0014-00</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BIG STONE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$160,891</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$25,742</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$186,634</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$0</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$186,634</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0016-00</a:t>
                      </a:r>
                    </a:p>
                  </a:txBody>
                  <a:tcPr marL="6990" marR="6990" marT="6990" marB="0" anchor="b">
                    <a:lnL>
                      <a:noFill/>
                    </a:lnL>
                    <a:lnR>
                      <a:noFill/>
                    </a:lnR>
                    <a:lnT>
                      <a:noFill/>
                    </a:lnT>
                    <a:lnB>
                      <a:noFill/>
                    </a:lnB>
                  </a:tcPr>
                </a:tc>
                <a:tc>
                  <a:txBody>
                    <a:bodyPr/>
                    <a:lstStyle/>
                    <a:p>
                      <a:pPr algn="l" fontAlgn="b"/>
                      <a:r>
                        <a:rPr lang="en-US" sz="900" b="0" i="0" u="none" strike="noStrike" dirty="0">
                          <a:solidFill>
                            <a:srgbClr val="000000"/>
                          </a:solidFill>
                          <a:effectLst/>
                          <a:latin typeface="Garamond"/>
                        </a:rPr>
                        <a:t>BLUE EARTH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$1,149,687</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$183,949</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$1,333,636</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$0</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$1,333,636</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0018-00</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BROWN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$588,987</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$94,239</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$683,227</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$0</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$683,227</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0020-00</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CARLTON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$911,429</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$146,045</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$37,233</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$1,020,241</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$21</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$1,020,262</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0022-00</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CARVER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$1,822,526</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$291,601</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$2,114,127</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$471</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$2,114,598</a:t>
                      </a: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a:solidFill>
                            <a:srgbClr val="000000"/>
                          </a:solidFill>
                          <a:effectLst/>
                          <a:latin typeface="Garamond"/>
                        </a:rPr>
                        <a:t>0022-09</a:t>
                      </a:r>
                    </a:p>
                  </a:txBody>
                  <a:tcPr marL="6990" marR="6990" marT="6990" marB="0" anchor="b">
                    <a:lnL>
                      <a:noFill/>
                    </a:lnL>
                    <a:lnR>
                      <a:noFill/>
                    </a:lnR>
                    <a:lnT>
                      <a:noFill/>
                    </a:lnT>
                    <a:lnB>
                      <a:noFill/>
                    </a:lnB>
                  </a:tcPr>
                </a:tc>
                <a:tc>
                  <a:txBody>
                    <a:bodyPr/>
                    <a:lstStyle/>
                    <a:p>
                      <a:pPr algn="l" fontAlgn="b"/>
                      <a:r>
                        <a:rPr lang="en-US" sz="900" b="0" i="0" u="none" strike="noStrike">
                          <a:solidFill>
                            <a:srgbClr val="000000"/>
                          </a:solidFill>
                          <a:effectLst/>
                          <a:latin typeface="Garamond"/>
                        </a:rPr>
                        <a:t>CARVER COUNTY HISTORICAL SOCIETY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$8,602</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$1,376</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$9,979</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$0</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$9,979</a:t>
                      </a:r>
                    </a:p>
                  </a:txBody>
                  <a:tcPr marL="6990" marR="6990" marT="6990" marB="0" anchor="b">
                    <a:lnL>
                      <a:noFill/>
                    </a:lnL>
                    <a:lnR>
                      <a:noFill/>
                    </a:lnR>
                    <a:lnT>
                      <a:noFill/>
                    </a:lnT>
                    <a:lnB>
                      <a:noFill/>
                    </a:lnB>
                    <a:solidFill>
                      <a:srgbClr val="B8CCE4"/>
                    </a:solidFill>
                  </a:tcPr>
                </a:tc>
              </a:tr>
              <a:tr h="96585">
                <a:tc>
                  <a:txBody>
                    <a:bodyPr/>
                    <a:lstStyle/>
                    <a:p>
                      <a:pPr algn="r" fontAlgn="b"/>
                      <a:r>
                        <a:rPr lang="en-US" sz="900" b="0" i="0" u="none" strike="noStrike">
                          <a:solidFill>
                            <a:srgbClr val="000000"/>
                          </a:solidFill>
                          <a:effectLst/>
                          <a:latin typeface="Garamond"/>
                        </a:rPr>
                        <a:t>0024-00</a:t>
                      </a:r>
                    </a:p>
                  </a:txBody>
                  <a:tcPr marL="6990" marR="6990" marT="6990" marB="0" anchor="b">
                    <a:lnL>
                      <a:noFill/>
                    </a:lnL>
                    <a:lnR>
                      <a:noFill/>
                    </a:lnR>
                    <a:lnT>
                      <a:noFill/>
                    </a:lnT>
                    <a:lnB>
                      <a:noFill/>
                    </a:lnB>
                  </a:tcPr>
                </a:tc>
                <a:tc>
                  <a:txBody>
                    <a:bodyPr/>
                    <a:lstStyle/>
                    <a:p>
                      <a:pPr algn="l" fontAlgn="b"/>
                      <a:r>
                        <a:rPr lang="en-US" sz="900" b="0" i="0" u="none" strike="noStrike" dirty="0">
                          <a:solidFill>
                            <a:srgbClr val="000000"/>
                          </a:solidFill>
                          <a:effectLst/>
                          <a:latin typeface="Garamond"/>
                        </a:rPr>
                        <a:t>CASS COUNTY</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$732,436</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$117,188</a:t>
                      </a: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$849,624</a:t>
                      </a: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a:solidFill>
                            <a:srgbClr val="000000"/>
                          </a:solidFill>
                          <a:effectLst/>
                          <a:latin typeface="Garamond"/>
                        </a:rPr>
                        <a:t>$0</a:t>
                      </a: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a:solidFill>
                            <a:srgbClr val="000000"/>
                          </a:solidFill>
                          <a:effectLst/>
                          <a:latin typeface="Garamond"/>
                        </a:rPr>
                        <a:t>$849,624</a:t>
                      </a:r>
                    </a:p>
                  </a:txBody>
                  <a:tcPr marL="6990" marR="6990" marT="6990" marB="0" anchor="b">
                    <a:lnL>
                      <a:noFill/>
                    </a:lnL>
                    <a:lnR>
                      <a:noFill/>
                    </a:lnR>
                    <a:lnT>
                      <a:noFill/>
                    </a:lnT>
                    <a:lnB>
                      <a:noFill/>
                    </a:lnB>
                    <a:solidFill>
                      <a:srgbClr val="B8CCE4"/>
                    </a:solidFill>
                  </a:tcPr>
                </a:tc>
              </a:tr>
              <a:tr h="146791">
                <a:tc>
                  <a:txBody>
                    <a:bodyPr/>
                    <a:lstStyle/>
                    <a:p>
                      <a:pPr algn="r"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solidFill>
                      <a:srgbClr val="D8E4BC"/>
                    </a:solidFill>
                  </a:tcPr>
                </a:tc>
                <a:tc>
                  <a:txBody>
                    <a:bodyPr/>
                    <a:lstStyle/>
                    <a:p>
                      <a:pPr algn="r"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solidFill>
                      <a:srgbClr val="E6B8B7"/>
                    </a:solidFill>
                  </a:tcPr>
                </a:tc>
                <a:tc>
                  <a:txBody>
                    <a:bodyPr/>
                    <a:lstStyle/>
                    <a:p>
                      <a:pPr algn="r" fontAlgn="b"/>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dirty="0" smtClean="0">
                          <a:solidFill>
                            <a:srgbClr val="000000"/>
                          </a:solidFill>
                          <a:effectLst/>
                          <a:latin typeface="Garamond"/>
                        </a:rPr>
                        <a:t>1855-30</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Garamond"/>
                        </a:rPr>
                        <a:t>MINNETONKA ISD-276</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dirty="0" smtClean="0">
                          <a:solidFill>
                            <a:srgbClr val="000000"/>
                          </a:solidFill>
                          <a:effectLst/>
                          <a:latin typeface="Garamond"/>
                        </a:rPr>
                        <a:t>$1,139,847</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dirty="0">
                          <a:solidFill>
                            <a:srgbClr val="000000"/>
                          </a:solidFill>
                          <a:effectLst/>
                          <a:latin typeface="Garamond"/>
                        </a:rPr>
                        <a:t>$</a:t>
                      </a:r>
                      <a:r>
                        <a:rPr lang="en-US" sz="900" b="0" i="0" u="none" strike="noStrike" dirty="0" smtClean="0">
                          <a:solidFill>
                            <a:srgbClr val="000000"/>
                          </a:solidFill>
                          <a:effectLst/>
                          <a:latin typeface="Garamond"/>
                        </a:rPr>
                        <a:t>182,365</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dirty="0" smtClean="0">
                          <a:solidFill>
                            <a:srgbClr val="000000"/>
                          </a:solidFill>
                          <a:effectLst/>
                          <a:latin typeface="Garamond"/>
                        </a:rPr>
                        <a:t>$42,096</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dirty="0" smtClean="0">
                          <a:solidFill>
                            <a:srgbClr val="000000"/>
                          </a:solidFill>
                          <a:effectLst/>
                          <a:latin typeface="Garamond"/>
                        </a:rPr>
                        <a:t>$52,843</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tcPr>
                </a:tc>
                <a:tc>
                  <a:txBody>
                    <a:bodyPr/>
                    <a:lstStyle/>
                    <a:p>
                      <a:pPr algn="r" fontAlgn="b"/>
                      <a:r>
                        <a:rPr lang="en-US" sz="900" b="0" i="0" u="none" strike="noStrike" dirty="0" smtClean="0">
                          <a:solidFill>
                            <a:srgbClr val="000000"/>
                          </a:solidFill>
                          <a:effectLst/>
                          <a:latin typeface="Garamond"/>
                        </a:rPr>
                        <a:t>$1,332,949</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solidFill>
                      <a:srgbClr val="D8E4BC"/>
                    </a:solidFill>
                  </a:tcPr>
                </a:tc>
                <a:tc>
                  <a:txBody>
                    <a:bodyPr/>
                    <a:lstStyle/>
                    <a:p>
                      <a:pPr algn="r" fontAlgn="b"/>
                      <a:r>
                        <a:rPr lang="en-US" sz="900" b="0" i="0" u="none" strike="noStrike" dirty="0" smtClean="0">
                          <a:solidFill>
                            <a:srgbClr val="000000"/>
                          </a:solidFill>
                          <a:effectLst/>
                          <a:latin typeface="Garamond"/>
                        </a:rPr>
                        <a:t>$4,847</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solidFill>
                      <a:srgbClr val="E6B8B7"/>
                    </a:solidFill>
                  </a:tcPr>
                </a:tc>
                <a:tc>
                  <a:txBody>
                    <a:bodyPr/>
                    <a:lstStyle/>
                    <a:p>
                      <a:pPr algn="r" fontAlgn="b"/>
                      <a:r>
                        <a:rPr lang="en-US" sz="900" b="0" i="0" u="none" strike="noStrike" dirty="0" smtClean="0">
                          <a:solidFill>
                            <a:srgbClr val="000000"/>
                          </a:solidFill>
                          <a:effectLst/>
                          <a:latin typeface="Garamond"/>
                        </a:rPr>
                        <a:t>$1,337,796</a:t>
                      </a:r>
                      <a:endParaRPr lang="en-US" sz="900" b="0" i="0" u="none" strike="noStrike" dirty="0">
                        <a:solidFill>
                          <a:srgbClr val="000000"/>
                        </a:solidFill>
                        <a:effectLst/>
                        <a:latin typeface="Garamond"/>
                      </a:endParaRPr>
                    </a:p>
                  </a:txBody>
                  <a:tcPr marL="6990" marR="6990" marT="6990" marB="0" anchor="b">
                    <a:lnL>
                      <a:noFill/>
                    </a:lnL>
                    <a:lnR>
                      <a:noFill/>
                    </a:lnR>
                    <a:lnT>
                      <a:noFill/>
                    </a:lnT>
                    <a:lnB>
                      <a:noFill/>
                    </a:lnB>
                    <a:solidFill>
                      <a:srgbClr val="B8CCE4"/>
                    </a:solidFill>
                  </a:tcPr>
                </a:tc>
              </a:tr>
              <a:tr h="146791">
                <a:tc>
                  <a:txBody>
                    <a:bodyPr/>
                    <a:lstStyle/>
                    <a:p>
                      <a:pPr algn="r" fontAlgn="b"/>
                      <a:r>
                        <a:rPr lang="en-US" sz="900" b="0" i="0" u="none" strike="noStrike" dirty="0">
                          <a:solidFill>
                            <a:srgbClr val="000000"/>
                          </a:solidFill>
                          <a:effectLst/>
                          <a:latin typeface="Garamond"/>
                        </a:rPr>
                        <a:t>…</a:t>
                      </a:r>
                    </a:p>
                  </a:txBody>
                  <a:tcPr marL="6990" marR="6990" marT="6990" marB="0" anchor="b">
                    <a:lnL>
                      <a:noFill/>
                    </a:lnL>
                    <a:lnR>
                      <a:noFill/>
                    </a:lnR>
                    <a:lnT>
                      <a:noFill/>
                    </a:lnT>
                    <a:lnB>
                      <a:noFill/>
                    </a:lnB>
                  </a:tcPr>
                </a:tc>
                <a:tc>
                  <a:txBody>
                    <a:bodyPr/>
                    <a:lstStyle/>
                    <a:p>
                      <a:pPr algn="l" fontAlgn="b"/>
                      <a:r>
                        <a:rPr lang="en-US" sz="900" b="0" i="0" u="none" strike="noStrike" dirty="0">
                          <a:solidFill>
                            <a:srgbClr val="000000"/>
                          </a:solidFill>
                          <a:effectLst/>
                          <a:latin typeface="Garamond"/>
                        </a:rPr>
                        <a:t>…</a:t>
                      </a:r>
                    </a:p>
                  </a:txBody>
                  <a:tcPr marL="6990" marR="6990" marT="6990" marB="0" anchor="b">
                    <a:lnL>
                      <a:noFill/>
                    </a:lnL>
                    <a:lnR>
                      <a:noFill/>
                    </a:lnR>
                    <a:lnT>
                      <a:noFill/>
                    </a:lnT>
                    <a:lnB>
                      <a:noFill/>
                    </a:lnB>
                  </a:tcPr>
                </a:tc>
                <a:tc>
                  <a:txBody>
                    <a:bodyPr/>
                    <a:lstStyle/>
                    <a:p>
                      <a:pPr algn="r" fontAlgn="b"/>
                      <a:r>
                        <a:rPr lang="en-US" sz="900" b="0" i="0" u="none" strike="noStrike">
                          <a:solidFill>
                            <a:srgbClr val="000000"/>
                          </a:solidFill>
                          <a:effectLst/>
                          <a:latin typeface="Garamond"/>
                        </a:rPr>
                        <a:t>…</a:t>
                      </a:r>
                    </a:p>
                  </a:txBody>
                  <a:tcPr marL="6990" marR="6990" marT="69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Garamond"/>
                        </a:rPr>
                        <a:t>…</a:t>
                      </a:r>
                    </a:p>
                  </a:txBody>
                  <a:tcPr marL="6990" marR="6990" marT="69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Garamond"/>
                        </a:rPr>
                        <a:t>…</a:t>
                      </a:r>
                    </a:p>
                  </a:txBody>
                  <a:tcPr marL="6990" marR="6990" marT="69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Garamond"/>
                        </a:rPr>
                        <a:t>…</a:t>
                      </a:r>
                    </a:p>
                  </a:txBody>
                  <a:tcPr marL="6990" marR="6990" marT="69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Garamond"/>
                        </a:rPr>
                        <a:t>…</a:t>
                      </a:r>
                    </a:p>
                  </a:txBody>
                  <a:tcPr marL="6990" marR="6990" marT="69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Garamond"/>
                        </a:rPr>
                        <a:t>…</a:t>
                      </a:r>
                    </a:p>
                  </a:txBody>
                  <a:tcPr marL="6990" marR="6990" marT="69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Garamond"/>
                        </a:rPr>
                        <a:t>…</a:t>
                      </a:r>
                    </a:p>
                  </a:txBody>
                  <a:tcPr marL="6990" marR="6990" marT="6990" marB="0" anchor="b">
                    <a:lnL>
                      <a:noFill/>
                    </a:lnL>
                    <a:lnR>
                      <a:noFill/>
                    </a:lnR>
                    <a:lnT>
                      <a:noFill/>
                    </a:lnT>
                    <a:lnB w="6350" cap="flat" cmpd="sng" algn="ctr">
                      <a:solidFill>
                        <a:srgbClr val="000000"/>
                      </a:solidFill>
                      <a:prstDash val="solid"/>
                      <a:round/>
                      <a:headEnd type="none" w="med" len="med"/>
                      <a:tailEnd type="none" w="med" len="med"/>
                    </a:lnB>
                  </a:tcPr>
                </a:tc>
              </a:tr>
              <a:tr h="153781">
                <a:tc gridSpan="2">
                  <a:txBody>
                    <a:bodyPr/>
                    <a:lstStyle/>
                    <a:p>
                      <a:pPr algn="l" fontAlgn="b"/>
                      <a:r>
                        <a:rPr lang="en-US" sz="900" b="0" i="0" u="none" strike="noStrike">
                          <a:solidFill>
                            <a:srgbClr val="000000"/>
                          </a:solidFill>
                          <a:effectLst/>
                          <a:latin typeface="Garamond"/>
                        </a:rPr>
                        <a:t>Total All Employers</a:t>
                      </a:r>
                    </a:p>
                  </a:txBody>
                  <a:tcPr marL="6990" marR="6990" marT="699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effectLst/>
                          <a:latin typeface="Garamond"/>
                        </a:rPr>
                        <a:t>$329,397,171</a:t>
                      </a:r>
                    </a:p>
                  </a:txBody>
                  <a:tcPr marL="6990" marR="6990" marT="699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Garamond"/>
                        </a:rPr>
                        <a:t>$52,701,183</a:t>
                      </a:r>
                    </a:p>
                  </a:txBody>
                  <a:tcPr marL="6990" marR="6990" marT="699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Garamond"/>
                        </a:rPr>
                        <a:t>$9,163,798</a:t>
                      </a:r>
                    </a:p>
                  </a:txBody>
                  <a:tcPr marL="6990" marR="6990" marT="699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Garamond"/>
                        </a:rPr>
                        <a:t>$8,522,223</a:t>
                      </a:r>
                    </a:p>
                  </a:txBody>
                  <a:tcPr marL="6990" marR="6990" marT="699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Garamond"/>
                        </a:rPr>
                        <a:t>$381,456,778</a:t>
                      </a:r>
                    </a:p>
                  </a:txBody>
                  <a:tcPr marL="6990" marR="6990" marT="699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E4BC"/>
                    </a:solidFill>
                  </a:tcPr>
                </a:tc>
                <a:tc>
                  <a:txBody>
                    <a:bodyPr/>
                    <a:lstStyle/>
                    <a:p>
                      <a:pPr algn="r" fontAlgn="b"/>
                      <a:r>
                        <a:rPr lang="en-US" sz="900" b="0" i="0" u="none" strike="noStrike">
                          <a:solidFill>
                            <a:srgbClr val="000000"/>
                          </a:solidFill>
                          <a:effectLst/>
                          <a:latin typeface="Garamond"/>
                        </a:rPr>
                        <a:t>$794,328</a:t>
                      </a:r>
                    </a:p>
                  </a:txBody>
                  <a:tcPr marL="6990" marR="6990" marT="699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r" fontAlgn="b"/>
                      <a:r>
                        <a:rPr lang="en-US" sz="900" b="0" i="0" u="none" strike="noStrike" dirty="0">
                          <a:solidFill>
                            <a:srgbClr val="000000"/>
                          </a:solidFill>
                          <a:effectLst/>
                          <a:latin typeface="Garamond"/>
                        </a:rPr>
                        <a:t>$382,251,106</a:t>
                      </a:r>
                    </a:p>
                  </a:txBody>
                  <a:tcPr marL="6990" marR="6990" marT="699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r>
            </a:tbl>
          </a:graphicData>
        </a:graphic>
      </p:graphicFrame>
      <p:sp>
        <p:nvSpPr>
          <p:cNvPr id="13" name="Rectangle 12"/>
          <p:cNvSpPr/>
          <p:nvPr/>
        </p:nvSpPr>
        <p:spPr>
          <a:xfrm>
            <a:off x="533400" y="5562600"/>
            <a:ext cx="822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5674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Flow">
  <a:themeElements>
    <a:clrScheme name="3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3_Fl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Flow">
  <a:themeElements>
    <a:clrScheme name="3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3_Fl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Flow">
  <a:themeElements>
    <a:clrScheme name="3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3_Fl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3921</TotalTime>
  <Words>2857</Words>
  <Application>Microsoft Macintosh PowerPoint</Application>
  <PresentationFormat>On-screen Show (4:3)</PresentationFormat>
  <Paragraphs>841</Paragraphs>
  <Slides>32</Slides>
  <Notes>14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36" baseType="lpstr">
      <vt:lpstr>3_Flow</vt:lpstr>
      <vt:lpstr>4_Flow</vt:lpstr>
      <vt:lpstr>5_Flow</vt:lpstr>
      <vt:lpstr>Worksheet</vt:lpstr>
      <vt:lpstr>GASB 68 Webinar: Employers’ Road Map to Successful Implementation  July 23, 2015</vt:lpstr>
      <vt:lpstr>GASB 68 Webinar: Employers’ Road Map to Successful Implementation  Presenters:</vt:lpstr>
      <vt:lpstr>  Agenda</vt:lpstr>
      <vt:lpstr>GASB 68 Overview (1 of 2)</vt:lpstr>
      <vt:lpstr>GASB 68 Overview (2 of 2)</vt:lpstr>
      <vt:lpstr>PowerPoint Presentation</vt:lpstr>
      <vt:lpstr>GASB 67/68 Actuarial Information</vt:lpstr>
      <vt:lpstr>Schedule of Employer Allocations</vt:lpstr>
      <vt:lpstr>PERA Contributions Reconciliation</vt:lpstr>
      <vt:lpstr>Schedule of Pension Amounts by Employer (1 of 2)</vt:lpstr>
      <vt:lpstr>Schedule of Pension Amounts by Employer (2 of 2)</vt:lpstr>
      <vt:lpstr>PERA GASB 68 Reconciliation For Fiscal Year Ended June 30, 2014</vt:lpstr>
      <vt:lpstr>Pension Expense </vt:lpstr>
      <vt:lpstr>Minnetonka School District GASB 68 Reconciliation For Fiscal Year Ended June 30, 2014</vt:lpstr>
      <vt:lpstr>Example of Deferred Inflows/Outflows Amortization Schedule</vt:lpstr>
      <vt:lpstr>Example of Deferred Inflows/Outflows  Investment Earnings Amortization Schedule</vt:lpstr>
      <vt:lpstr>GASB 71</vt:lpstr>
      <vt:lpstr>Transition Year Journal Entries</vt:lpstr>
      <vt:lpstr>Transition Year Journal Entries</vt:lpstr>
      <vt:lpstr>Year-End Journal Entries</vt:lpstr>
      <vt:lpstr>Year-End Journal Entries</vt:lpstr>
      <vt:lpstr>Year-End Journal Entries T-Accounts</vt:lpstr>
      <vt:lpstr>Suggested GASB 68 Footnotes </vt:lpstr>
      <vt:lpstr>      RSI Schedule of Employer’s Proportionate Share of the Net Pension Liability</vt:lpstr>
      <vt:lpstr>Schedule of Proportionate Share of the Net Pension Liability</vt:lpstr>
      <vt:lpstr>RSI Schedule of Employer Contributions</vt:lpstr>
      <vt:lpstr>Schedule of Contributions</vt:lpstr>
      <vt:lpstr>Annual Timeline</vt:lpstr>
      <vt:lpstr>Summary</vt:lpstr>
      <vt:lpstr>Cost-Sharing Plans: Employer Responsibilities</vt:lpstr>
      <vt:lpstr>    Cost-Sharing Plans: Employer Auditor Responsibilities</vt:lpstr>
      <vt:lpstr>More Information</vt:lpstr>
    </vt:vector>
  </TitlesOfParts>
  <Company>PERA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issues</dc:title>
  <dc:creator>Jim Riebe</dc:creator>
  <cp:lastModifiedBy>Johnson Group</cp:lastModifiedBy>
  <cp:revision>176</cp:revision>
  <cp:lastPrinted>2015-07-20T20:01:35Z</cp:lastPrinted>
  <dcterms:created xsi:type="dcterms:W3CDTF">2015-04-24T18:22:51Z</dcterms:created>
  <dcterms:modified xsi:type="dcterms:W3CDTF">2018-04-30T15:34:24Z</dcterms:modified>
</cp:coreProperties>
</file>